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17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4" r:id="rId15"/>
    <p:sldId id="263" r:id="rId16"/>
    <p:sldId id="264" r:id="rId17"/>
    <p:sldId id="297" r:id="rId18"/>
    <p:sldId id="298" r:id="rId19"/>
    <p:sldId id="265" r:id="rId20"/>
    <p:sldId id="299" r:id="rId21"/>
    <p:sldId id="300" r:id="rId22"/>
    <p:sldId id="301" r:id="rId23"/>
    <p:sldId id="266" r:id="rId24"/>
    <p:sldId id="302" r:id="rId25"/>
    <p:sldId id="304" r:id="rId26"/>
    <p:sldId id="335" r:id="rId27"/>
    <p:sldId id="336" r:id="rId28"/>
    <p:sldId id="339" r:id="rId29"/>
    <p:sldId id="340" r:id="rId30"/>
    <p:sldId id="337" r:id="rId31"/>
    <p:sldId id="341" r:id="rId32"/>
    <p:sldId id="338" r:id="rId33"/>
    <p:sldId id="342" r:id="rId34"/>
    <p:sldId id="343" r:id="rId35"/>
    <p:sldId id="267" r:id="rId36"/>
    <p:sldId id="268" r:id="rId37"/>
    <p:sldId id="305" r:id="rId38"/>
    <p:sldId id="306" r:id="rId39"/>
    <p:sldId id="307" r:id="rId40"/>
    <p:sldId id="269" r:id="rId41"/>
    <p:sldId id="308" r:id="rId42"/>
    <p:sldId id="309" r:id="rId43"/>
    <p:sldId id="310" r:id="rId44"/>
    <p:sldId id="270" r:id="rId45"/>
    <p:sldId id="311" r:id="rId46"/>
    <p:sldId id="292" r:id="rId47"/>
    <p:sldId id="312" r:id="rId48"/>
    <p:sldId id="278" r:id="rId49"/>
    <p:sldId id="287" r:id="rId50"/>
    <p:sldId id="313" r:id="rId51"/>
    <p:sldId id="291" r:id="rId52"/>
    <p:sldId id="314" r:id="rId53"/>
    <p:sldId id="315" r:id="rId54"/>
    <p:sldId id="290" r:id="rId55"/>
    <p:sldId id="316" r:id="rId56"/>
    <p:sldId id="286" r:id="rId57"/>
    <p:sldId id="273" r:id="rId58"/>
    <p:sldId id="274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2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86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721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006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689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571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035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68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439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400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902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062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512D6-CE1C-4875-840C-5105FA57800D}" type="datetimeFigureOut">
              <a:rPr lang="zh-CN" altLang="en-US" smtClean="0"/>
              <a:t>2022/6/18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112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15</a:t>
            </a:r>
            <a:r>
              <a:rPr lang="zh-CN" altLang="en-US" dirty="0" smtClean="0"/>
              <a:t>章  手机</a:t>
            </a:r>
            <a:r>
              <a:rPr lang="zh-CN" altLang="en-US" dirty="0"/>
              <a:t>阅读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052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如何使用</a:t>
            </a:r>
            <a:r>
              <a:rPr lang="en-US" altLang="zh-CN" dirty="0" err="1"/>
              <a:t>WebViewClient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WebViewClient</a:t>
            </a:r>
            <a:r>
              <a:rPr lang="zh-CN" altLang="zh-CN" dirty="0" smtClean="0"/>
              <a:t>用于</a:t>
            </a:r>
            <a:r>
              <a:rPr lang="zh-CN" altLang="zh-CN" dirty="0"/>
              <a:t>处理与加载动作有关的事件，</a:t>
            </a:r>
            <a:r>
              <a:rPr lang="en-US" altLang="zh-CN" dirty="0" err="1"/>
              <a:t>WebView</a:t>
            </a:r>
            <a:r>
              <a:rPr lang="zh-CN" altLang="zh-CN" dirty="0"/>
              <a:t>对象调用</a:t>
            </a:r>
            <a:r>
              <a:rPr lang="en-US" altLang="zh-CN" dirty="0" err="1"/>
              <a:t>setWebViewClient</a:t>
            </a:r>
            <a:r>
              <a:rPr lang="zh-CN" altLang="zh-CN" dirty="0"/>
              <a:t>方法即可设置客户端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下面</a:t>
            </a:r>
            <a:r>
              <a:rPr lang="zh-CN" altLang="en-US" dirty="0" smtClean="0"/>
              <a:t>是</a:t>
            </a:r>
            <a:r>
              <a:rPr lang="en-US" altLang="zh-CN" dirty="0" err="1"/>
              <a:t>WebViewClient</a:t>
            </a:r>
            <a:r>
              <a:rPr lang="zh-CN" altLang="zh-CN" dirty="0" smtClean="0"/>
              <a:t>需要</a:t>
            </a:r>
            <a:r>
              <a:rPr lang="zh-CN" altLang="zh-CN" dirty="0"/>
              <a:t>重写的</a:t>
            </a:r>
            <a:r>
              <a:rPr lang="zh-CN" altLang="zh-CN" dirty="0" smtClean="0"/>
              <a:t>方法：</a:t>
            </a:r>
            <a:endParaRPr lang="zh-CN" altLang="zh-CN" dirty="0"/>
          </a:p>
          <a:p>
            <a:pPr lvl="1"/>
            <a:r>
              <a:rPr lang="en-US" altLang="zh-CN" dirty="0" err="1" smtClean="0"/>
              <a:t>onPageStarted</a:t>
            </a:r>
            <a:r>
              <a:rPr lang="zh-CN" altLang="zh-CN" dirty="0"/>
              <a:t>：页面开始加载时</a:t>
            </a:r>
            <a:r>
              <a:rPr lang="zh-CN" altLang="zh-CN" dirty="0" smtClean="0"/>
              <a:t>触发。</a:t>
            </a:r>
            <a:endParaRPr lang="zh-CN" altLang="zh-CN" dirty="0"/>
          </a:p>
          <a:p>
            <a:pPr lvl="1"/>
            <a:r>
              <a:rPr lang="en-US" altLang="zh-CN" dirty="0" err="1"/>
              <a:t>onPageFinished</a:t>
            </a:r>
            <a:r>
              <a:rPr lang="zh-CN" altLang="zh-CN" dirty="0"/>
              <a:t>：页面加载结束时</a:t>
            </a:r>
            <a:r>
              <a:rPr lang="zh-CN" altLang="zh-CN" dirty="0" smtClean="0"/>
              <a:t>触发。</a:t>
            </a:r>
            <a:endParaRPr lang="zh-CN" altLang="zh-CN" dirty="0"/>
          </a:p>
          <a:p>
            <a:pPr lvl="1"/>
            <a:r>
              <a:rPr lang="en-US" altLang="zh-CN" dirty="0" err="1"/>
              <a:t>onReceivedError</a:t>
            </a:r>
            <a:r>
              <a:rPr lang="zh-CN" altLang="zh-CN" dirty="0"/>
              <a:t>：收到错误信息时触发。</a:t>
            </a:r>
          </a:p>
          <a:p>
            <a:pPr lvl="1"/>
            <a:r>
              <a:rPr lang="en-US" altLang="zh-CN" dirty="0" err="1"/>
              <a:t>onReceivedSslError</a:t>
            </a:r>
            <a:r>
              <a:rPr lang="zh-CN" altLang="zh-CN" dirty="0"/>
              <a:t>：收到</a:t>
            </a:r>
            <a:r>
              <a:rPr lang="en-US" altLang="zh-CN" dirty="0"/>
              <a:t>SSL</a:t>
            </a:r>
            <a:r>
              <a:rPr lang="zh-CN" altLang="zh-CN" dirty="0"/>
              <a:t>错误时触发。</a:t>
            </a:r>
          </a:p>
          <a:p>
            <a:pPr lvl="1"/>
            <a:r>
              <a:rPr lang="en-US" altLang="zh-CN" dirty="0" err="1"/>
              <a:t>shouldOverrideUrlLoading</a:t>
            </a:r>
            <a:r>
              <a:rPr lang="zh-CN" altLang="zh-CN" dirty="0"/>
              <a:t>：发生网页跳转时</a:t>
            </a:r>
            <a:r>
              <a:rPr lang="zh-CN" altLang="zh-CN" dirty="0" smtClean="0"/>
              <a:t>触发。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8802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如何使用</a:t>
            </a:r>
            <a:r>
              <a:rPr lang="en-US" altLang="zh-CN" dirty="0" err="1"/>
              <a:t>WebChromeClient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 err="1" smtClean="0"/>
              <a:t>WebChromeClient</a:t>
            </a:r>
            <a:r>
              <a:rPr lang="zh-CN" altLang="zh-CN" dirty="0" smtClean="0"/>
              <a:t>用于处理网页与</a:t>
            </a:r>
            <a:r>
              <a:rPr lang="en-US" altLang="zh-CN" dirty="0" smtClean="0"/>
              <a:t>App</a:t>
            </a:r>
            <a:r>
              <a:rPr lang="zh-CN" altLang="zh-CN" dirty="0" smtClean="0"/>
              <a:t>之间的交互事件</a:t>
            </a:r>
            <a:r>
              <a:rPr lang="zh-CN" altLang="zh-CN" dirty="0"/>
              <a:t>，</a:t>
            </a:r>
            <a:r>
              <a:rPr lang="en-US" altLang="zh-CN" dirty="0" err="1"/>
              <a:t>WebView</a:t>
            </a:r>
            <a:r>
              <a:rPr lang="zh-CN" altLang="zh-CN" dirty="0"/>
              <a:t>对象调用</a:t>
            </a:r>
            <a:r>
              <a:rPr lang="en-US" altLang="zh-CN" dirty="0" err="1"/>
              <a:t>setWebChromeClient</a:t>
            </a:r>
            <a:r>
              <a:rPr lang="zh-CN" altLang="zh-CN" dirty="0"/>
              <a:t>方法即可设置客户端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下面</a:t>
            </a:r>
            <a:r>
              <a:rPr lang="zh-CN" altLang="en-US" dirty="0" smtClean="0"/>
              <a:t>是</a:t>
            </a:r>
            <a:r>
              <a:rPr lang="en-US" altLang="zh-CN" dirty="0" err="1"/>
              <a:t>WebChromeClient</a:t>
            </a:r>
            <a:r>
              <a:rPr lang="zh-CN" altLang="zh-CN" dirty="0" smtClean="0"/>
              <a:t>需要重写的方法：</a:t>
            </a:r>
          </a:p>
          <a:p>
            <a:pPr lvl="1"/>
            <a:r>
              <a:rPr lang="en-US" altLang="zh-CN" dirty="0" err="1" smtClean="0"/>
              <a:t>onReceivedTitle</a:t>
            </a:r>
            <a:r>
              <a:rPr lang="zh-CN" altLang="zh-CN" dirty="0" smtClean="0"/>
              <a:t>：收到页面标题时触发。</a:t>
            </a:r>
          </a:p>
          <a:p>
            <a:pPr lvl="1"/>
            <a:r>
              <a:rPr lang="en-US" altLang="zh-CN" dirty="0" err="1" smtClean="0"/>
              <a:t>onProgressChanged</a:t>
            </a:r>
            <a:r>
              <a:rPr lang="zh-CN" altLang="zh-CN" dirty="0" smtClean="0"/>
              <a:t>：页面加载进度发生变化时触发。</a:t>
            </a:r>
          </a:p>
          <a:p>
            <a:pPr lvl="1"/>
            <a:r>
              <a:rPr lang="en-US" altLang="zh-CN" dirty="0" err="1" smtClean="0"/>
              <a:t>onJsAlert</a:t>
            </a:r>
            <a:r>
              <a:rPr lang="zh-CN" altLang="zh-CN" dirty="0" smtClean="0"/>
              <a:t>：网页的</a:t>
            </a:r>
            <a:r>
              <a:rPr lang="en-US" altLang="zh-CN" dirty="0" smtClean="0"/>
              <a:t>JS</a:t>
            </a:r>
            <a:r>
              <a:rPr lang="zh-CN" altLang="zh-CN" dirty="0" smtClean="0"/>
              <a:t>代码调用</a:t>
            </a:r>
            <a:r>
              <a:rPr lang="en-US" altLang="zh-CN" dirty="0" smtClean="0"/>
              <a:t>alert</a:t>
            </a:r>
            <a:r>
              <a:rPr lang="zh-CN" altLang="zh-CN" dirty="0" smtClean="0"/>
              <a:t>方法时触发。</a:t>
            </a:r>
          </a:p>
          <a:p>
            <a:pPr lvl="1"/>
            <a:r>
              <a:rPr lang="en-US" altLang="zh-CN" dirty="0" err="1" smtClean="0"/>
              <a:t>onJsConfirm</a:t>
            </a:r>
            <a:r>
              <a:rPr lang="zh-CN" altLang="zh-CN" dirty="0" smtClean="0"/>
              <a:t>：网页的</a:t>
            </a:r>
            <a:r>
              <a:rPr lang="en-US" altLang="zh-CN" dirty="0" smtClean="0"/>
              <a:t>JS</a:t>
            </a:r>
            <a:r>
              <a:rPr lang="zh-CN" altLang="zh-CN" dirty="0" smtClean="0"/>
              <a:t>代码调用</a:t>
            </a:r>
            <a:r>
              <a:rPr lang="en-US" altLang="zh-CN" dirty="0" smtClean="0"/>
              <a:t>confirm</a:t>
            </a:r>
            <a:r>
              <a:rPr lang="zh-CN" altLang="zh-CN" dirty="0" smtClean="0"/>
              <a:t>方法时触发。</a:t>
            </a:r>
          </a:p>
          <a:p>
            <a:pPr lvl="1"/>
            <a:r>
              <a:rPr lang="en-US" altLang="zh-CN" dirty="0" err="1" smtClean="0"/>
              <a:t>onJsPrompt</a:t>
            </a:r>
            <a:r>
              <a:rPr lang="zh-CN" altLang="zh-CN" dirty="0" smtClean="0"/>
              <a:t>：网页的</a:t>
            </a:r>
            <a:r>
              <a:rPr lang="en-US" altLang="zh-CN" dirty="0" smtClean="0"/>
              <a:t>JS</a:t>
            </a:r>
            <a:r>
              <a:rPr lang="zh-CN" altLang="zh-CN" dirty="0" smtClean="0"/>
              <a:t>代码调用</a:t>
            </a:r>
            <a:r>
              <a:rPr lang="en-US" altLang="zh-CN" dirty="0" smtClean="0"/>
              <a:t>prompt</a:t>
            </a:r>
            <a:r>
              <a:rPr lang="zh-CN" altLang="zh-CN" dirty="0" smtClean="0"/>
              <a:t>方法时触发。</a:t>
            </a:r>
          </a:p>
          <a:p>
            <a:pPr lvl="1"/>
            <a:r>
              <a:rPr lang="en-US" altLang="zh-CN" dirty="0" err="1" smtClean="0"/>
              <a:t>onGeolocationPermissionsShowPrompt</a:t>
            </a:r>
            <a:r>
              <a:rPr lang="zh-CN" altLang="zh-CN" dirty="0" smtClean="0"/>
              <a:t>：网页请求定位权限时触发。</a:t>
            </a:r>
            <a:endParaRPr lang="en-US" altLang="zh-CN" dirty="0" smtClean="0"/>
          </a:p>
          <a:p>
            <a:pPr lvl="1"/>
            <a:r>
              <a:rPr lang="en-US" altLang="zh-CN" dirty="0" err="1"/>
              <a:t>onShowCustomView</a:t>
            </a:r>
            <a:r>
              <a:rPr lang="zh-CN" altLang="en-US" dirty="0"/>
              <a:t>：显示自定义的</a:t>
            </a:r>
            <a:r>
              <a:rPr lang="zh-CN" altLang="en-US" dirty="0" smtClean="0"/>
              <a:t>视图，点击视频的全屏播放按钮时触发。</a:t>
            </a:r>
            <a:endParaRPr lang="zh-CN" altLang="en-US" dirty="0"/>
          </a:p>
          <a:p>
            <a:pPr lvl="1"/>
            <a:r>
              <a:rPr lang="en-US" altLang="zh-CN" dirty="0" err="1"/>
              <a:t>onHideCustomView</a:t>
            </a:r>
            <a:r>
              <a:rPr lang="zh-CN" altLang="en-US" dirty="0"/>
              <a:t>：隐藏自定义的视图，点击视频的退出全屏按钮时触发。</a:t>
            </a:r>
          </a:p>
        </p:txBody>
      </p:sp>
    </p:spTree>
    <p:extLst>
      <p:ext uri="{BB962C8B-B14F-4D97-AF65-F5344CB8AC3E}">
        <p14:creationId xmlns:p14="http://schemas.microsoft.com/office/powerpoint/2010/main" val="907915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网页浏览器的演示效果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464734" y="624298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浏览器加载网页中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964921" y="625288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浏览器加载网页完成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471433" y="625288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点击进入新闻详情页</a:t>
            </a:r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396" y="1688471"/>
            <a:ext cx="2196002" cy="4351338"/>
          </a:xfr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921" y="1688471"/>
            <a:ext cx="2196002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433" y="1688471"/>
            <a:ext cx="2196003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3692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15.1.3  </a:t>
            </a:r>
            <a:r>
              <a:rPr lang="zh-CN" altLang="en-US" dirty="0" smtClean="0"/>
              <a:t>浏览</a:t>
            </a:r>
            <a:r>
              <a:rPr lang="en-US" altLang="zh-CN" dirty="0"/>
              <a:t>EPUB</a:t>
            </a:r>
            <a:r>
              <a:rPr lang="zh-CN" altLang="en-US" dirty="0"/>
              <a:t>文档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某些电子书的文档也使用了</a:t>
            </a:r>
            <a:r>
              <a:rPr lang="en-US" altLang="zh-CN" dirty="0"/>
              <a:t>HTML</a:t>
            </a:r>
            <a:r>
              <a:rPr lang="zh-CN" altLang="zh-CN" dirty="0"/>
              <a:t>家族的格式标准，例如扩展名为</a:t>
            </a:r>
            <a:r>
              <a:rPr lang="en-US" altLang="zh-CN" dirty="0" err="1"/>
              <a:t>epub</a:t>
            </a:r>
            <a:r>
              <a:rPr lang="zh-CN" altLang="zh-CN" dirty="0"/>
              <a:t>、</a:t>
            </a:r>
            <a:r>
              <a:rPr lang="en-US" altLang="zh-CN" dirty="0"/>
              <a:t>chm</a:t>
            </a:r>
            <a:r>
              <a:rPr lang="zh-CN" altLang="zh-CN" dirty="0"/>
              <a:t>的文件等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其中</a:t>
            </a:r>
            <a:r>
              <a:rPr lang="en-US" altLang="zh-CN" dirty="0"/>
              <a:t>EPUB</a:t>
            </a:r>
            <a:r>
              <a:rPr lang="zh-CN" altLang="zh-CN" dirty="0" smtClean="0"/>
              <a:t>格式内部</a:t>
            </a:r>
            <a:r>
              <a:rPr lang="zh-CN" altLang="zh-CN" dirty="0"/>
              <a:t>采用了</a:t>
            </a:r>
            <a:r>
              <a:rPr lang="en-US" altLang="zh-CN" dirty="0"/>
              <a:t>XHTML</a:t>
            </a:r>
            <a:r>
              <a:rPr lang="zh-CN" altLang="zh-CN" dirty="0"/>
              <a:t>标准构建，该格式的文件内容支持自动重新</a:t>
            </a:r>
            <a:r>
              <a:rPr lang="zh-CN" altLang="zh-CN" dirty="0" smtClean="0"/>
              <a:t>编排。</a:t>
            </a:r>
            <a:endParaRPr lang="en-US" altLang="zh-CN" dirty="0" smtClean="0"/>
          </a:p>
          <a:p>
            <a:r>
              <a:rPr lang="zh-CN" altLang="zh-CN" dirty="0" smtClean="0"/>
              <a:t>利用</a:t>
            </a:r>
            <a:r>
              <a:rPr lang="en-US" altLang="zh-CN" dirty="0" err="1"/>
              <a:t>epub</a:t>
            </a:r>
            <a:r>
              <a:rPr lang="zh-CN" altLang="zh-CN" dirty="0"/>
              <a:t>解析库将</a:t>
            </a:r>
            <a:r>
              <a:rPr lang="en-US" altLang="zh-CN" dirty="0"/>
              <a:t>EPUB</a:t>
            </a:r>
            <a:r>
              <a:rPr lang="zh-CN" altLang="zh-CN" dirty="0"/>
              <a:t>文件解析成许多个网页文件，就能通过</a:t>
            </a:r>
            <a:r>
              <a:rPr lang="en-US" altLang="zh-CN" dirty="0" err="1"/>
              <a:t>WebView</a:t>
            </a:r>
            <a:r>
              <a:rPr lang="zh-CN" altLang="zh-CN" dirty="0"/>
              <a:t>浏览文件</a:t>
            </a:r>
            <a:r>
              <a:rPr lang="zh-CN" altLang="zh-CN" dirty="0" smtClean="0"/>
              <a:t>内容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356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浏览</a:t>
            </a:r>
            <a:r>
              <a:rPr lang="en-US" altLang="zh-CN" dirty="0" smtClean="0"/>
              <a:t>EPUB</a:t>
            </a:r>
            <a:r>
              <a:rPr lang="zh-CN" altLang="en-US" dirty="0" smtClean="0"/>
              <a:t>文档的效果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618190" y="6279002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展示</a:t>
            </a:r>
            <a:r>
              <a:rPr lang="en-US" altLang="zh-CN" dirty="0"/>
              <a:t>EPUB</a:t>
            </a:r>
            <a:r>
              <a:rPr lang="zh-CN" altLang="zh-CN" dirty="0"/>
              <a:t>文档首页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964060" y="6279002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滑到</a:t>
            </a:r>
            <a:r>
              <a:rPr lang="en-US" altLang="zh-CN" dirty="0"/>
              <a:t>EPUB</a:t>
            </a:r>
            <a:r>
              <a:rPr lang="zh-CN" altLang="zh-CN" dirty="0"/>
              <a:t>文档第二页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356" y="1809176"/>
            <a:ext cx="2810672" cy="4351338"/>
          </a:xfrm>
          <a:ln>
            <a:solidFill>
              <a:schemeClr val="tx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42" y="1809176"/>
            <a:ext cx="2810673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004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15.2  </a:t>
            </a:r>
            <a:r>
              <a:rPr lang="zh-CN" altLang="en-US" dirty="0"/>
              <a:t>浏览</a:t>
            </a:r>
            <a:r>
              <a:rPr lang="en-US" altLang="zh-CN" dirty="0"/>
              <a:t>PDF</a:t>
            </a:r>
            <a:r>
              <a:rPr lang="zh-CN" altLang="en-US" dirty="0"/>
              <a:t>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本节介绍手机</a:t>
            </a:r>
            <a:r>
              <a:rPr lang="en-US" altLang="zh-CN" dirty="0"/>
              <a:t>App</a:t>
            </a:r>
            <a:r>
              <a:rPr lang="zh-CN" altLang="zh-CN" dirty="0"/>
              <a:t>浏览</a:t>
            </a:r>
            <a:r>
              <a:rPr lang="en-US" altLang="zh-CN" dirty="0"/>
              <a:t>PDF</a:t>
            </a:r>
            <a:r>
              <a:rPr lang="zh-CN" altLang="zh-CN" dirty="0"/>
              <a:t>文件的几种方式，首先说明如何使用</a:t>
            </a:r>
            <a:r>
              <a:rPr lang="en-US" altLang="zh-CN" dirty="0"/>
              <a:t>Android</a:t>
            </a:r>
            <a:r>
              <a:rPr lang="zh-CN" altLang="zh-CN" dirty="0"/>
              <a:t>自带的</a:t>
            </a:r>
            <a:r>
              <a:rPr lang="en-US" altLang="zh-CN" dirty="0"/>
              <a:t>PDF</a:t>
            </a:r>
            <a:r>
              <a:rPr lang="zh-CN" altLang="zh-CN" dirty="0"/>
              <a:t>渲染器将</a:t>
            </a:r>
            <a:r>
              <a:rPr lang="en-US" altLang="zh-CN" dirty="0"/>
              <a:t>PDF</a:t>
            </a:r>
            <a:r>
              <a:rPr lang="zh-CN" altLang="zh-CN" dirty="0"/>
              <a:t>文件解析为一组图片，接着讲述如何通过自定义控件实现上下层叠的平滑翻书效果，然后阐述了如何借助贝塞尔曲线实现模拟现实的卷曲翻书动画特效。</a:t>
            </a:r>
          </a:p>
          <a:p>
            <a:r>
              <a:rPr lang="en-US" altLang="zh-CN" dirty="0" smtClean="0"/>
              <a:t>15.2.1  </a:t>
            </a:r>
            <a:r>
              <a:rPr lang="en-US" altLang="zh-CN" dirty="0"/>
              <a:t>PDF</a:t>
            </a:r>
            <a:r>
              <a:rPr lang="zh-CN" altLang="en-US" dirty="0"/>
              <a:t>文件渲染器</a:t>
            </a:r>
          </a:p>
          <a:p>
            <a:r>
              <a:rPr lang="en-US" altLang="zh-CN" dirty="0" smtClean="0"/>
              <a:t>15.2.2  </a:t>
            </a:r>
            <a:r>
              <a:rPr lang="zh-CN" altLang="en-US" dirty="0"/>
              <a:t>实现平滑翻书效果</a:t>
            </a:r>
          </a:p>
          <a:p>
            <a:r>
              <a:rPr lang="en-US" altLang="zh-CN" dirty="0" smtClean="0"/>
              <a:t>15.2.3  </a:t>
            </a:r>
            <a:r>
              <a:rPr lang="zh-CN" altLang="en-US" dirty="0"/>
              <a:t>实现卷曲翻书动画</a:t>
            </a:r>
          </a:p>
        </p:txBody>
      </p:sp>
    </p:spTree>
    <p:extLst>
      <p:ext uri="{BB962C8B-B14F-4D97-AF65-F5344CB8AC3E}">
        <p14:creationId xmlns:p14="http://schemas.microsoft.com/office/powerpoint/2010/main" val="731382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15.2.1  </a:t>
            </a:r>
            <a:r>
              <a:rPr lang="en-US" altLang="zh-CN" dirty="0"/>
              <a:t>PDF</a:t>
            </a:r>
            <a:r>
              <a:rPr lang="zh-CN" altLang="en-US" dirty="0"/>
              <a:t>文件渲染器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PdfRenderer</a:t>
            </a:r>
            <a:r>
              <a:rPr lang="zh-CN" altLang="en-US" dirty="0" smtClean="0"/>
              <a:t>用于</a:t>
            </a:r>
            <a:r>
              <a:rPr lang="en-US" altLang="zh-CN" dirty="0" smtClean="0"/>
              <a:t>PDF</a:t>
            </a:r>
            <a:r>
              <a:rPr lang="zh-CN" altLang="zh-CN" dirty="0"/>
              <a:t>文件的</a:t>
            </a:r>
            <a:r>
              <a:rPr lang="zh-CN" altLang="zh-CN" dirty="0" smtClean="0"/>
              <a:t>读取</a:t>
            </a:r>
            <a:r>
              <a:rPr lang="zh-CN" altLang="en-US" dirty="0" smtClean="0"/>
              <a:t>与渲染操作，该工具可把</a:t>
            </a:r>
            <a:r>
              <a:rPr lang="zh-CN" altLang="zh-CN" dirty="0" smtClean="0"/>
              <a:t>一</a:t>
            </a:r>
            <a:r>
              <a:rPr lang="zh-CN" altLang="zh-CN" dirty="0"/>
              <a:t>个</a:t>
            </a:r>
            <a:r>
              <a:rPr lang="en-US" altLang="zh-CN" dirty="0"/>
              <a:t>PDF</a:t>
            </a:r>
            <a:r>
              <a:rPr lang="zh-CN" altLang="zh-CN" dirty="0"/>
              <a:t>文件转换为若干个图片，开发者再将这些图片展示到屏幕上。</a:t>
            </a:r>
            <a:endParaRPr lang="en-US" altLang="zh-CN" dirty="0"/>
          </a:p>
          <a:p>
            <a:r>
              <a:rPr lang="en-US" altLang="zh-CN" dirty="0" err="1"/>
              <a:t>PdfRenderer</a:t>
            </a:r>
            <a:r>
              <a:rPr lang="zh-CN" altLang="zh-CN" dirty="0"/>
              <a:t>的常用方法说明如下：</a:t>
            </a:r>
          </a:p>
          <a:p>
            <a:pPr lvl="1"/>
            <a:r>
              <a:rPr lang="zh-CN" altLang="zh-CN" dirty="0" smtClean="0"/>
              <a:t>构造</a:t>
            </a:r>
            <a:r>
              <a:rPr lang="zh-CN" altLang="en-US" dirty="0" smtClean="0"/>
              <a:t>方法</a:t>
            </a:r>
            <a:r>
              <a:rPr lang="zh-CN" altLang="zh-CN" dirty="0" smtClean="0"/>
              <a:t>：</a:t>
            </a:r>
            <a:r>
              <a:rPr lang="zh-CN" altLang="zh-CN" dirty="0"/>
              <a:t>从</a:t>
            </a:r>
            <a:r>
              <a:rPr lang="en-US" altLang="zh-CN" dirty="0" err="1"/>
              <a:t>ParcelFileDescriptor</a:t>
            </a:r>
            <a:r>
              <a:rPr lang="zh-CN" altLang="zh-CN" dirty="0"/>
              <a:t>对象构造一个</a:t>
            </a:r>
            <a:r>
              <a:rPr lang="en-US" altLang="zh-CN" dirty="0" err="1"/>
              <a:t>PdfRenderer</a:t>
            </a:r>
            <a:r>
              <a:rPr lang="zh-CN" altLang="zh-CN" dirty="0"/>
              <a:t>实例。</a:t>
            </a:r>
          </a:p>
          <a:p>
            <a:pPr lvl="1"/>
            <a:r>
              <a:rPr lang="en-US" altLang="zh-CN" dirty="0" err="1"/>
              <a:t>getPageCount</a:t>
            </a:r>
            <a:r>
              <a:rPr lang="zh-CN" altLang="zh-CN" dirty="0"/>
              <a:t>：获取</a:t>
            </a:r>
            <a:r>
              <a:rPr lang="en-US" altLang="zh-CN" dirty="0"/>
              <a:t>PDF</a:t>
            </a:r>
            <a:r>
              <a:rPr lang="zh-CN" altLang="zh-CN" dirty="0"/>
              <a:t>文件的页数。</a:t>
            </a:r>
          </a:p>
          <a:p>
            <a:pPr lvl="1"/>
            <a:r>
              <a:rPr lang="en-US" altLang="zh-CN" dirty="0" err="1"/>
              <a:t>openPage</a:t>
            </a:r>
            <a:r>
              <a:rPr lang="zh-CN" altLang="zh-CN" dirty="0"/>
              <a:t>：打开</a:t>
            </a:r>
            <a:r>
              <a:rPr lang="en-US" altLang="zh-CN" dirty="0"/>
              <a:t>PDF</a:t>
            </a:r>
            <a:r>
              <a:rPr lang="zh-CN" altLang="zh-CN" dirty="0"/>
              <a:t>文件的指定页面。</a:t>
            </a:r>
          </a:p>
          <a:p>
            <a:pPr lvl="1"/>
            <a:r>
              <a:rPr lang="en-US" altLang="zh-CN" dirty="0"/>
              <a:t>close</a:t>
            </a:r>
            <a:r>
              <a:rPr lang="zh-CN" altLang="zh-CN" dirty="0"/>
              <a:t>：关闭</a:t>
            </a:r>
            <a:r>
              <a:rPr lang="en-US" altLang="zh-CN" dirty="0"/>
              <a:t>PDF</a:t>
            </a:r>
            <a:r>
              <a:rPr lang="zh-CN" altLang="zh-CN" dirty="0"/>
              <a:t>文件。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6756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如何使用</a:t>
            </a:r>
            <a:r>
              <a:rPr lang="en-US" altLang="zh-CN" dirty="0" err="1"/>
              <a:t>PdfRenderer.Page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PdfRenderer</a:t>
            </a:r>
            <a:r>
              <a:rPr lang="zh-CN" altLang="zh-CN" dirty="0" smtClean="0"/>
              <a:t>只提供</a:t>
            </a:r>
            <a:r>
              <a:rPr lang="zh-CN" altLang="zh-CN" dirty="0"/>
              <a:t>了对整个</a:t>
            </a:r>
            <a:r>
              <a:rPr lang="en-US" altLang="zh-CN" dirty="0"/>
              <a:t>PDF</a:t>
            </a:r>
            <a:r>
              <a:rPr lang="zh-CN" altLang="zh-CN" dirty="0"/>
              <a:t>文件的管理操作，具体的页面处理比如渲染操作得由</a:t>
            </a:r>
            <a:r>
              <a:rPr lang="en-US" altLang="zh-CN" dirty="0" err="1" smtClean="0"/>
              <a:t>PdfRenderer.Page</a:t>
            </a:r>
            <a:r>
              <a:rPr lang="zh-CN" altLang="en-US" dirty="0" smtClean="0"/>
              <a:t>对象</a:t>
            </a:r>
            <a:r>
              <a:rPr lang="zh-CN" altLang="zh-CN" dirty="0" smtClean="0"/>
              <a:t>来完成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下面是</a:t>
            </a:r>
            <a:r>
              <a:rPr lang="en-US" altLang="zh-CN" dirty="0" err="1"/>
              <a:t>PdfRenderer.Page</a:t>
            </a:r>
            <a:r>
              <a:rPr lang="zh-CN" altLang="zh-CN" dirty="0" smtClean="0"/>
              <a:t>的</a:t>
            </a:r>
            <a:r>
              <a:rPr lang="zh-CN" altLang="zh-CN" dirty="0"/>
              <a:t>常用方法说明：</a:t>
            </a:r>
          </a:p>
          <a:p>
            <a:pPr lvl="1"/>
            <a:r>
              <a:rPr lang="en-US" altLang="zh-CN" dirty="0" err="1"/>
              <a:t>getIndex</a:t>
            </a:r>
            <a:r>
              <a:rPr lang="zh-CN" altLang="zh-CN" dirty="0"/>
              <a:t>：获取该页的页码。</a:t>
            </a:r>
          </a:p>
          <a:p>
            <a:pPr lvl="1"/>
            <a:r>
              <a:rPr lang="en-US" altLang="zh-CN" dirty="0" err="1"/>
              <a:t>getWidth</a:t>
            </a:r>
            <a:r>
              <a:rPr lang="zh-CN" altLang="zh-CN" dirty="0"/>
              <a:t>：获取该页的宽度。</a:t>
            </a:r>
          </a:p>
          <a:p>
            <a:pPr lvl="1"/>
            <a:r>
              <a:rPr lang="en-US" altLang="zh-CN" dirty="0" err="1"/>
              <a:t>getHeight</a:t>
            </a:r>
            <a:r>
              <a:rPr lang="zh-CN" altLang="zh-CN" dirty="0"/>
              <a:t>：获取该页的高度。</a:t>
            </a:r>
          </a:p>
          <a:p>
            <a:pPr lvl="1"/>
            <a:r>
              <a:rPr lang="en-US" altLang="zh-CN" dirty="0"/>
              <a:t>render</a:t>
            </a:r>
            <a:r>
              <a:rPr lang="zh-CN" altLang="zh-CN" dirty="0"/>
              <a:t>：渲染该页面的内容，并将渲染结果写入到一个</a:t>
            </a:r>
            <a:r>
              <a:rPr lang="en-US" altLang="zh-CN" dirty="0"/>
              <a:t>Bitmap</a:t>
            </a:r>
            <a:r>
              <a:rPr lang="zh-CN" altLang="zh-CN" dirty="0"/>
              <a:t>位图对象中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close</a:t>
            </a:r>
            <a:r>
              <a:rPr lang="zh-CN" altLang="zh-CN" dirty="0"/>
              <a:t>：关闭该页面。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099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PDF</a:t>
            </a:r>
            <a:r>
              <a:rPr lang="zh-CN" altLang="en-US" dirty="0" smtClean="0"/>
              <a:t>文件的渲染效果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19243" y="5770814"/>
            <a:ext cx="286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解析得到的第一页</a:t>
            </a:r>
            <a:r>
              <a:rPr lang="en-US" altLang="zh-CN" dirty="0"/>
              <a:t>PDF</a:t>
            </a:r>
            <a:r>
              <a:rPr lang="zh-CN" altLang="zh-CN" dirty="0"/>
              <a:t>图片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313872" y="5770814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解析得到的最后一页</a:t>
            </a:r>
            <a:r>
              <a:rPr lang="en-US" altLang="zh-CN" dirty="0"/>
              <a:t>PDF</a:t>
            </a:r>
            <a:r>
              <a:rPr lang="zh-CN" altLang="zh-CN" dirty="0"/>
              <a:t>图片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826072"/>
            <a:ext cx="4764657" cy="3626434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62" y="1826072"/>
            <a:ext cx="4760040" cy="362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6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15.2.2  </a:t>
            </a:r>
            <a:r>
              <a:rPr lang="zh-CN" altLang="en-US" dirty="0"/>
              <a:t>实现平滑翻书效果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翻页视图犹如一幅从左到右的绵长画卷，与现实生活中上下层叠的书籍并不相像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需要</a:t>
            </a:r>
            <a:r>
              <a:rPr lang="zh-CN" altLang="zh-CN" dirty="0"/>
              <a:t>重新设计上下翻动的视图</a:t>
            </a:r>
            <a:r>
              <a:rPr lang="zh-CN" altLang="zh-CN" dirty="0" smtClean="0"/>
              <a:t>，</a:t>
            </a:r>
            <a:r>
              <a:rPr lang="zh-CN" altLang="zh-CN" dirty="0"/>
              <a:t>上下两页存在遮挡的情况，并且下面那页未完全显示之时呈现阴影笼罩。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0181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本章介绍</a:t>
            </a:r>
            <a:r>
              <a:rPr lang="en-US" altLang="zh-CN" dirty="0"/>
              <a:t>App</a:t>
            </a:r>
            <a:r>
              <a:rPr lang="zh-CN" altLang="zh-CN" dirty="0"/>
              <a:t>开发常见的手机阅读技术，主要</a:t>
            </a:r>
            <a:r>
              <a:rPr lang="zh-CN" altLang="zh-CN" dirty="0" smtClean="0"/>
              <a:t>包括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zh-CN" dirty="0"/>
              <a:t>如何使用网页视图加载本地网页与在线网页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如何</a:t>
            </a:r>
            <a:r>
              <a:rPr lang="zh-CN" altLang="zh-CN" dirty="0"/>
              <a:t>以贴近现实的方式浏览</a:t>
            </a:r>
            <a:r>
              <a:rPr lang="en-US" altLang="zh-CN" dirty="0"/>
              <a:t>PDF</a:t>
            </a:r>
            <a:r>
              <a:rPr lang="zh-CN" altLang="zh-CN" dirty="0"/>
              <a:t>文件内容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如何</a:t>
            </a:r>
            <a:r>
              <a:rPr lang="zh-CN" altLang="zh-CN" dirty="0"/>
              <a:t>在手机上浏览</a:t>
            </a:r>
            <a:r>
              <a:rPr lang="en-US" altLang="zh-CN" dirty="0"/>
              <a:t>Office</a:t>
            </a:r>
            <a:r>
              <a:rPr lang="zh-CN" altLang="zh-CN" dirty="0"/>
              <a:t>文档（</a:t>
            </a:r>
            <a:r>
              <a:rPr lang="en-US" altLang="zh-CN" dirty="0"/>
              <a:t>word</a:t>
            </a:r>
            <a:r>
              <a:rPr lang="zh-CN" altLang="zh-CN" dirty="0"/>
              <a:t>、</a:t>
            </a:r>
            <a:r>
              <a:rPr lang="en-US" altLang="zh-CN" dirty="0"/>
              <a:t>excel</a:t>
            </a:r>
            <a:r>
              <a:rPr lang="zh-CN" altLang="zh-CN" dirty="0"/>
              <a:t>、</a:t>
            </a:r>
            <a:r>
              <a:rPr lang="en-US" altLang="zh-CN" dirty="0" err="1"/>
              <a:t>ppt</a:t>
            </a:r>
            <a:r>
              <a:rPr lang="zh-CN" altLang="zh-CN" dirty="0"/>
              <a:t>等</a:t>
            </a:r>
            <a:r>
              <a:rPr lang="zh-CN" altLang="zh-CN" dirty="0" smtClean="0"/>
              <a:t>），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如何</a:t>
            </a:r>
            <a:r>
              <a:rPr lang="zh-CN" altLang="zh-CN" dirty="0"/>
              <a:t>基于</a:t>
            </a:r>
            <a:r>
              <a:rPr lang="en-US" altLang="zh-CN" dirty="0"/>
              <a:t>Android</a:t>
            </a:r>
            <a:r>
              <a:rPr lang="zh-CN" altLang="zh-CN" dirty="0"/>
              <a:t>系统采取</a:t>
            </a:r>
            <a:r>
              <a:rPr lang="en-US" altLang="zh-CN" dirty="0"/>
              <a:t>JNI</a:t>
            </a:r>
            <a:r>
              <a:rPr lang="zh-CN" altLang="zh-CN" dirty="0"/>
              <a:t>技术进行原生开发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最后</a:t>
            </a:r>
            <a:r>
              <a:rPr lang="zh-CN" altLang="zh-CN" dirty="0"/>
              <a:t>结合本章所学的知识演示了一个实战项目“笔墨飘香之电子书架”的设计与实现。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8443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如何实现书页视图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书页应当具备下列视图特征：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）能够容纳图片在内的多个控件，意味着自定义视图必须由某种布局派生而来；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）书页存在两种状态：未遮挡时候的高亮状态、被遮挡时候的阴影状态；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）鉴于书页允许拉动，考虑给它设置左侧间距。左侧间距为零时，该页完整显示；左侧间距为负值时，该页向左缩进；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8557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如何实现滑动视图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）支持传入图片路径列表，每张图片都做成书页</a:t>
            </a:r>
            <a:r>
              <a:rPr lang="zh-CN" altLang="zh-CN" dirty="0" smtClean="0"/>
              <a:t>视图；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）重写</a:t>
            </a:r>
            <a:r>
              <a:rPr lang="en-US" altLang="zh-CN" dirty="0" err="1"/>
              <a:t>onTouchEvent</a:t>
            </a:r>
            <a:r>
              <a:rPr lang="zh-CN" altLang="zh-CN" dirty="0"/>
              <a:t>方法，根据手势的滑动距离，实时设置当前书页的左侧间距；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）声明一个滚动器对象，并在手势松开后启动滚动器，同时重写</a:t>
            </a:r>
            <a:r>
              <a:rPr lang="en-US" altLang="zh-CN" dirty="0" err="1"/>
              <a:t>computeScroll</a:t>
            </a:r>
            <a:r>
              <a:rPr lang="zh-CN" altLang="zh-CN" dirty="0"/>
              <a:t>方法，在滚动过程中持续计算并设置当前书页的左侧间距；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）滚动结束后，确保上层书页视图高亮</a:t>
            </a:r>
            <a:r>
              <a:rPr lang="zh-CN" altLang="zh-CN" dirty="0" smtClean="0"/>
              <a:t>显示；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6092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平滑翻书的界面效果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80" y="2052997"/>
            <a:ext cx="4462457" cy="3045214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586" y="2058696"/>
            <a:ext cx="4454106" cy="30395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16059" y="563279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即将松开手指的界面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594144" y="563279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快要滚动结束时的界面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9204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15.2.3  </a:t>
            </a:r>
            <a:r>
              <a:rPr lang="zh-CN" altLang="en-US" dirty="0"/>
              <a:t>实现卷曲翻书动画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37" y="1990233"/>
            <a:ext cx="4570972" cy="315735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47047" y="563279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翻书界面的三块区域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840470" y="563279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各点坐标的计算连线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713" y="1990233"/>
            <a:ext cx="4627539" cy="3157357"/>
          </a:xfrm>
        </p:spPr>
      </p:pic>
    </p:spTree>
    <p:extLst>
      <p:ext uri="{BB962C8B-B14F-4D97-AF65-F5344CB8AC3E}">
        <p14:creationId xmlns:p14="http://schemas.microsoft.com/office/powerpoint/2010/main" val="3844111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各界线的区间端点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</a:t>
            </a:r>
            <a:r>
              <a:rPr lang="zh-CN" altLang="zh-CN" dirty="0" smtClean="0"/>
              <a:t>点固定</a:t>
            </a:r>
            <a:r>
              <a:rPr lang="zh-CN" altLang="zh-CN" dirty="0"/>
              <a:t>位于书页的右</a:t>
            </a:r>
            <a:r>
              <a:rPr lang="zh-CN" altLang="zh-CN" dirty="0" smtClean="0"/>
              <a:t>下角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</a:t>
            </a:r>
            <a:r>
              <a:rPr lang="zh-CN" altLang="zh-CN" dirty="0" smtClean="0"/>
              <a:t>点</a:t>
            </a:r>
            <a:r>
              <a:rPr lang="zh-CN" altLang="en-US" dirty="0" smtClean="0"/>
              <a:t>为</a:t>
            </a:r>
            <a:r>
              <a:rPr lang="zh-CN" altLang="zh-CN" dirty="0" smtClean="0"/>
              <a:t>手指</a:t>
            </a:r>
            <a:r>
              <a:rPr lang="zh-CN" altLang="zh-CN" dirty="0"/>
              <a:t>在触摸</a:t>
            </a:r>
            <a:r>
              <a:rPr lang="zh-CN" altLang="zh-CN" dirty="0" smtClean="0"/>
              <a:t>翻书</a:t>
            </a:r>
            <a:r>
              <a:rPr lang="zh-CN" altLang="en-US" dirty="0" smtClean="0"/>
              <a:t>之时的触摸点</a:t>
            </a:r>
            <a:r>
              <a:rPr lang="zh-CN" altLang="zh-CN" dirty="0" smtClean="0"/>
              <a:t>。</a:t>
            </a:r>
            <a:r>
              <a:rPr lang="zh-CN" altLang="zh-CN" dirty="0"/>
              <a:t>其余点的</a:t>
            </a:r>
            <a:r>
              <a:rPr lang="zh-CN" altLang="zh-CN" dirty="0" smtClean="0"/>
              <a:t>计算方法</a:t>
            </a:r>
            <a:r>
              <a:rPr lang="zh-CN" altLang="en-US" dirty="0" smtClean="0"/>
              <a:t>说明如下：</a:t>
            </a:r>
            <a:endParaRPr lang="en-US" altLang="zh-CN" dirty="0" smtClean="0"/>
          </a:p>
          <a:p>
            <a:pPr lvl="1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）连接</a:t>
            </a:r>
            <a:r>
              <a:rPr lang="en-US" altLang="zh-CN" dirty="0"/>
              <a:t>AF</a:t>
            </a:r>
            <a:r>
              <a:rPr lang="zh-CN" altLang="zh-CN" dirty="0"/>
              <a:t>两点，找到线段</a:t>
            </a:r>
            <a:r>
              <a:rPr lang="en-US" altLang="zh-CN" dirty="0"/>
              <a:t>AF</a:t>
            </a:r>
            <a:r>
              <a:rPr lang="zh-CN" altLang="zh-CN" dirty="0"/>
              <a:t>的中点，该点取名叫做</a:t>
            </a:r>
            <a:r>
              <a:rPr lang="en-US" altLang="zh-CN" dirty="0"/>
              <a:t>G</a:t>
            </a:r>
            <a:r>
              <a:rPr lang="zh-CN" altLang="zh-CN" dirty="0"/>
              <a:t>；</a:t>
            </a:r>
          </a:p>
          <a:p>
            <a:pPr lvl="1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）过</a:t>
            </a:r>
            <a:r>
              <a:rPr lang="en-US" altLang="zh-CN" dirty="0"/>
              <a:t>G</a:t>
            </a:r>
            <a:r>
              <a:rPr lang="zh-CN" altLang="zh-CN" dirty="0"/>
              <a:t>点做线段</a:t>
            </a:r>
            <a:r>
              <a:rPr lang="en-US" altLang="zh-CN" dirty="0"/>
              <a:t>AF</a:t>
            </a:r>
            <a:r>
              <a:rPr lang="zh-CN" altLang="zh-CN" dirty="0"/>
              <a:t>的垂线，该垂线分别与书页的下边缘与右边缘相交，其中垂线与书页下边缘的交点为</a:t>
            </a:r>
            <a:r>
              <a:rPr lang="en-US" altLang="zh-CN" dirty="0"/>
              <a:t>E</a:t>
            </a:r>
            <a:r>
              <a:rPr lang="zh-CN" altLang="zh-CN" dirty="0"/>
              <a:t>，垂线与书页右边缘的交点为</a:t>
            </a:r>
            <a:r>
              <a:rPr lang="en-US" altLang="zh-CN" dirty="0"/>
              <a:t>H</a:t>
            </a:r>
            <a:r>
              <a:rPr lang="zh-CN" altLang="zh-CN" dirty="0"/>
              <a:t>；</a:t>
            </a:r>
          </a:p>
          <a:p>
            <a:pPr lvl="1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）把线段</a:t>
            </a:r>
            <a:r>
              <a:rPr lang="en-US" altLang="zh-CN" dirty="0"/>
              <a:t>EF</a:t>
            </a:r>
            <a:r>
              <a:rPr lang="zh-CN" altLang="zh-CN" dirty="0"/>
              <a:t>向左边延长二分之一至</a:t>
            </a:r>
            <a:r>
              <a:rPr lang="en-US" altLang="zh-CN" dirty="0"/>
              <a:t>C</a:t>
            </a:r>
            <a:r>
              <a:rPr lang="zh-CN" altLang="zh-CN" dirty="0"/>
              <a:t>点</a:t>
            </a:r>
            <a:r>
              <a:rPr lang="zh-CN" altLang="zh-CN" dirty="0" smtClean="0"/>
              <a:t>，</a:t>
            </a:r>
            <a:r>
              <a:rPr lang="en-US" altLang="zh-CN" dirty="0" smtClean="0"/>
              <a:t>CE</a:t>
            </a:r>
            <a:r>
              <a:rPr lang="zh-CN" altLang="zh-CN" dirty="0"/>
              <a:t>的长度</a:t>
            </a:r>
            <a:r>
              <a:rPr lang="zh-CN" altLang="zh-CN" dirty="0" smtClean="0"/>
              <a:t>为</a:t>
            </a:r>
            <a:r>
              <a:rPr lang="en-US" altLang="zh-CN" dirty="0" smtClean="0"/>
              <a:t>EF</a:t>
            </a:r>
            <a:r>
              <a:rPr lang="zh-CN" altLang="zh-CN" dirty="0"/>
              <a:t>长度的一半；</a:t>
            </a:r>
          </a:p>
          <a:p>
            <a:pPr lvl="1"/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）把线段</a:t>
            </a:r>
            <a:r>
              <a:rPr lang="en-US" altLang="zh-CN" dirty="0"/>
              <a:t>HF</a:t>
            </a:r>
            <a:r>
              <a:rPr lang="zh-CN" altLang="zh-CN" dirty="0"/>
              <a:t>向上方延长二分之一至</a:t>
            </a:r>
            <a:r>
              <a:rPr lang="en-US" altLang="zh-CN" dirty="0"/>
              <a:t>J</a:t>
            </a:r>
            <a:r>
              <a:rPr lang="zh-CN" altLang="zh-CN" dirty="0"/>
              <a:t>点</a:t>
            </a:r>
            <a:r>
              <a:rPr lang="zh-CN" altLang="zh-CN" dirty="0" smtClean="0"/>
              <a:t>，</a:t>
            </a:r>
            <a:r>
              <a:rPr lang="en-US" altLang="zh-CN" dirty="0" smtClean="0"/>
              <a:t>JH</a:t>
            </a:r>
            <a:r>
              <a:rPr lang="zh-CN" altLang="zh-CN" dirty="0"/>
              <a:t>的长度</a:t>
            </a:r>
            <a:r>
              <a:rPr lang="zh-CN" altLang="zh-CN" dirty="0" smtClean="0"/>
              <a:t>为</a:t>
            </a:r>
            <a:r>
              <a:rPr lang="en-US" altLang="zh-CN" dirty="0" smtClean="0"/>
              <a:t>HF</a:t>
            </a:r>
            <a:r>
              <a:rPr lang="zh-CN" altLang="zh-CN" dirty="0"/>
              <a:t>长度的一半；</a:t>
            </a:r>
          </a:p>
          <a:p>
            <a:pPr lvl="1"/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）依次连接线段</a:t>
            </a:r>
            <a:r>
              <a:rPr lang="en-US" altLang="zh-CN" dirty="0"/>
              <a:t>AE</a:t>
            </a:r>
            <a:r>
              <a:rPr lang="zh-CN" altLang="zh-CN" dirty="0"/>
              <a:t>、</a:t>
            </a:r>
            <a:r>
              <a:rPr lang="en-US" altLang="zh-CN" dirty="0"/>
              <a:t>AH</a:t>
            </a:r>
            <a:r>
              <a:rPr lang="zh-CN" altLang="zh-CN" dirty="0"/>
              <a:t>、</a:t>
            </a:r>
            <a:r>
              <a:rPr lang="en-US" altLang="zh-CN" dirty="0"/>
              <a:t>CJ</a:t>
            </a:r>
            <a:r>
              <a:rPr lang="zh-CN" altLang="zh-CN" dirty="0" smtClean="0"/>
              <a:t>，</a:t>
            </a:r>
            <a:r>
              <a:rPr lang="en-US" altLang="zh-CN" dirty="0" smtClean="0"/>
              <a:t>AE</a:t>
            </a:r>
            <a:r>
              <a:rPr lang="zh-CN" altLang="zh-CN" dirty="0" smtClean="0"/>
              <a:t>和</a:t>
            </a:r>
            <a:r>
              <a:rPr lang="en-US" altLang="zh-CN" dirty="0" smtClean="0"/>
              <a:t>CJ</a:t>
            </a:r>
            <a:r>
              <a:rPr lang="zh-CN" altLang="zh-CN" dirty="0"/>
              <a:t>相交于</a:t>
            </a:r>
            <a:r>
              <a:rPr lang="en-US" altLang="zh-CN" dirty="0"/>
              <a:t>B</a:t>
            </a:r>
            <a:r>
              <a:rPr lang="zh-CN" altLang="zh-CN" dirty="0"/>
              <a:t>点</a:t>
            </a:r>
            <a:r>
              <a:rPr lang="zh-CN" altLang="zh-CN" dirty="0" smtClean="0"/>
              <a:t>，</a:t>
            </a:r>
            <a:r>
              <a:rPr lang="en-US" altLang="zh-CN" dirty="0" smtClean="0"/>
              <a:t>AH</a:t>
            </a:r>
            <a:r>
              <a:rPr lang="zh-CN" altLang="zh-CN" dirty="0" smtClean="0"/>
              <a:t>和</a:t>
            </a:r>
            <a:r>
              <a:rPr lang="en-US" altLang="zh-CN" dirty="0" smtClean="0"/>
              <a:t>CJ</a:t>
            </a:r>
            <a:r>
              <a:rPr lang="zh-CN" altLang="zh-CN" dirty="0"/>
              <a:t>相交于</a:t>
            </a:r>
            <a:r>
              <a:rPr lang="en-US" altLang="zh-CN" dirty="0"/>
              <a:t>K</a:t>
            </a:r>
            <a:r>
              <a:rPr lang="zh-CN" altLang="zh-CN" dirty="0"/>
              <a:t>点；</a:t>
            </a:r>
          </a:p>
          <a:p>
            <a:pPr lvl="1"/>
            <a:r>
              <a:rPr lang="zh-CN" altLang="zh-CN" dirty="0"/>
              <a:t>（</a:t>
            </a:r>
            <a:r>
              <a:rPr lang="en-US" altLang="zh-CN" dirty="0"/>
              <a:t>6</a:t>
            </a:r>
            <a:r>
              <a:rPr lang="zh-CN" altLang="zh-CN" dirty="0"/>
              <a:t>）以</a:t>
            </a:r>
            <a:r>
              <a:rPr lang="en-US" altLang="zh-CN" dirty="0"/>
              <a:t>C</a:t>
            </a:r>
            <a:r>
              <a:rPr lang="zh-CN" altLang="zh-CN" dirty="0"/>
              <a:t>点作为起点，</a:t>
            </a:r>
            <a:r>
              <a:rPr lang="en-US" altLang="zh-CN" dirty="0"/>
              <a:t>B</a:t>
            </a:r>
            <a:r>
              <a:rPr lang="zh-CN" altLang="zh-CN" dirty="0"/>
              <a:t>点作为终点，</a:t>
            </a:r>
            <a:r>
              <a:rPr lang="en-US" altLang="zh-CN" dirty="0"/>
              <a:t>E</a:t>
            </a:r>
            <a:r>
              <a:rPr lang="zh-CN" altLang="zh-CN" dirty="0"/>
              <a:t>点作为控制点，计算贝塞尔曲线的中间位置在</a:t>
            </a:r>
            <a:r>
              <a:rPr lang="en-US" altLang="zh-CN" dirty="0"/>
              <a:t>D</a:t>
            </a:r>
            <a:r>
              <a:rPr lang="zh-CN" altLang="zh-CN" dirty="0"/>
              <a:t>点；以</a:t>
            </a:r>
            <a:r>
              <a:rPr lang="en-US" altLang="zh-CN" dirty="0"/>
              <a:t>J</a:t>
            </a:r>
            <a:r>
              <a:rPr lang="zh-CN" altLang="zh-CN" dirty="0"/>
              <a:t>点为起点，</a:t>
            </a:r>
            <a:r>
              <a:rPr lang="en-US" altLang="zh-CN" dirty="0"/>
              <a:t>K</a:t>
            </a:r>
            <a:r>
              <a:rPr lang="zh-CN" altLang="zh-CN" dirty="0"/>
              <a:t>点为终点，</a:t>
            </a:r>
            <a:r>
              <a:rPr lang="en-US" altLang="zh-CN" dirty="0"/>
              <a:t>H</a:t>
            </a:r>
            <a:r>
              <a:rPr lang="zh-CN" altLang="zh-CN" dirty="0"/>
              <a:t>点为控制点，计算贝塞尔曲线的中间位置在</a:t>
            </a:r>
            <a:r>
              <a:rPr lang="en-US" altLang="zh-CN" dirty="0"/>
              <a:t>I</a:t>
            </a:r>
            <a:r>
              <a:rPr lang="zh-CN" altLang="zh-CN" dirty="0"/>
              <a:t>点；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0354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卷曲翻书的界面效果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147342" y="563279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尚未翻过半页的界面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865430" y="563279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书页回缩过程的界面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67" y="1945039"/>
            <a:ext cx="5031309" cy="3433403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54" y="1945039"/>
            <a:ext cx="5031310" cy="343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04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15.3  </a:t>
            </a:r>
            <a:r>
              <a:rPr lang="zh-CN" altLang="en-US" dirty="0" smtClean="0"/>
              <a:t>浏览</a:t>
            </a:r>
            <a:r>
              <a:rPr lang="en-US" altLang="zh-CN" dirty="0" smtClean="0"/>
              <a:t>Office</a:t>
            </a:r>
            <a:r>
              <a:rPr lang="zh-CN" altLang="en-US" dirty="0" smtClean="0"/>
              <a:t>文档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本节介绍手机</a:t>
            </a:r>
            <a:r>
              <a:rPr lang="en-US" altLang="zh-CN" dirty="0"/>
              <a:t>App</a:t>
            </a:r>
            <a:r>
              <a:rPr lang="zh-CN" altLang="zh-CN" dirty="0"/>
              <a:t>浏览</a:t>
            </a:r>
            <a:r>
              <a:rPr lang="en-US" altLang="zh-CN" dirty="0"/>
              <a:t>Office</a:t>
            </a:r>
            <a:r>
              <a:rPr lang="zh-CN" altLang="zh-CN" dirty="0"/>
              <a:t>文档（</a:t>
            </a:r>
            <a:r>
              <a:rPr lang="en-US" altLang="zh-CN" dirty="0"/>
              <a:t>word</a:t>
            </a:r>
            <a:r>
              <a:rPr lang="zh-CN" altLang="zh-CN" dirty="0"/>
              <a:t>、</a:t>
            </a:r>
            <a:r>
              <a:rPr lang="en-US" altLang="zh-CN" dirty="0"/>
              <a:t>excel</a:t>
            </a:r>
            <a:r>
              <a:rPr lang="zh-CN" altLang="zh-CN" dirty="0"/>
              <a:t>、</a:t>
            </a:r>
            <a:r>
              <a:rPr lang="en-US" altLang="zh-CN" dirty="0" err="1"/>
              <a:t>ppt</a:t>
            </a:r>
            <a:r>
              <a:rPr lang="zh-CN" altLang="zh-CN" dirty="0"/>
              <a:t>）的几种途径，内容包括如何利用开源的</a:t>
            </a:r>
            <a:r>
              <a:rPr lang="en-US" altLang="zh-CN" dirty="0"/>
              <a:t>POI</a:t>
            </a:r>
            <a:r>
              <a:rPr lang="zh-CN" altLang="zh-CN" dirty="0"/>
              <a:t>库浏览文案文档和表格文档，如何在服务端集成</a:t>
            </a:r>
            <a:r>
              <a:rPr lang="en-US" altLang="zh-CN" dirty="0"/>
              <a:t>POI</a:t>
            </a:r>
            <a:r>
              <a:rPr lang="zh-CN" altLang="zh-CN" dirty="0"/>
              <a:t>库以便结合前后端浏览幻灯片文档，如何利用第三方的</a:t>
            </a:r>
            <a:r>
              <a:rPr lang="en-US" altLang="zh-CN" dirty="0"/>
              <a:t>TBS</a:t>
            </a:r>
            <a:r>
              <a:rPr lang="zh-CN" altLang="zh-CN" dirty="0"/>
              <a:t>服务浏览各种常见文档（含</a:t>
            </a:r>
            <a:r>
              <a:rPr lang="en-US" altLang="zh-CN" dirty="0"/>
              <a:t>doc</a:t>
            </a:r>
            <a:r>
              <a:rPr lang="zh-CN" altLang="zh-CN" dirty="0"/>
              <a:t>、</a:t>
            </a:r>
            <a:r>
              <a:rPr lang="en-US" altLang="zh-CN" dirty="0" err="1"/>
              <a:t>xls</a:t>
            </a:r>
            <a:r>
              <a:rPr lang="zh-CN" altLang="zh-CN" dirty="0"/>
              <a:t>、</a:t>
            </a:r>
            <a:r>
              <a:rPr lang="en-US" altLang="zh-CN" dirty="0" err="1"/>
              <a:t>ppt</a:t>
            </a:r>
            <a:r>
              <a:rPr lang="zh-CN" altLang="zh-CN" dirty="0"/>
              <a:t>、</a:t>
            </a:r>
            <a:r>
              <a:rPr lang="en-US" altLang="zh-CN" dirty="0"/>
              <a:t>pdf</a:t>
            </a:r>
            <a:r>
              <a:rPr lang="zh-CN" altLang="zh-CN" dirty="0"/>
              <a:t>等）。</a:t>
            </a:r>
          </a:p>
          <a:p>
            <a:r>
              <a:rPr lang="en-US" altLang="zh-CN" dirty="0" smtClean="0"/>
              <a:t>15.3.1  </a:t>
            </a:r>
            <a:r>
              <a:rPr lang="zh-CN" altLang="zh-CN" dirty="0" smtClean="0"/>
              <a:t>利用</a:t>
            </a:r>
            <a:r>
              <a:rPr lang="en-US" altLang="zh-CN" dirty="0"/>
              <a:t>POI</a:t>
            </a:r>
            <a:r>
              <a:rPr lang="zh-CN" altLang="zh-CN" dirty="0"/>
              <a:t>库浏览</a:t>
            </a:r>
            <a:r>
              <a:rPr lang="en-US" altLang="zh-CN" dirty="0"/>
              <a:t>Word</a:t>
            </a:r>
            <a:r>
              <a:rPr lang="zh-CN" altLang="zh-CN" dirty="0"/>
              <a:t>文档</a:t>
            </a:r>
            <a:endParaRPr lang="zh-CN" altLang="en-US" dirty="0"/>
          </a:p>
          <a:p>
            <a:r>
              <a:rPr lang="en-US" altLang="zh-CN" dirty="0" smtClean="0"/>
              <a:t>15.3.2  </a:t>
            </a:r>
            <a:r>
              <a:rPr lang="zh-CN" altLang="zh-CN" dirty="0" smtClean="0"/>
              <a:t>结合</a:t>
            </a:r>
            <a:r>
              <a:rPr lang="zh-CN" altLang="zh-CN" dirty="0"/>
              <a:t>前后端浏览</a:t>
            </a:r>
            <a:r>
              <a:rPr lang="en-US" altLang="zh-CN" dirty="0"/>
              <a:t>PPT</a:t>
            </a:r>
            <a:r>
              <a:rPr lang="zh-CN" altLang="zh-CN" dirty="0"/>
              <a:t>文件</a:t>
            </a:r>
            <a:endParaRPr lang="zh-CN" altLang="en-US" dirty="0"/>
          </a:p>
          <a:p>
            <a:r>
              <a:rPr lang="en-US" altLang="zh-CN" dirty="0" smtClean="0"/>
              <a:t>15.3.3  </a:t>
            </a:r>
            <a:r>
              <a:rPr lang="zh-CN" altLang="zh-CN" dirty="0" smtClean="0"/>
              <a:t>利用</a:t>
            </a:r>
            <a:r>
              <a:rPr lang="en-US" altLang="zh-CN" dirty="0"/>
              <a:t>TBS</a:t>
            </a:r>
            <a:r>
              <a:rPr lang="zh-CN" altLang="zh-CN" dirty="0"/>
              <a:t>浏览各种</a:t>
            </a:r>
            <a:r>
              <a:rPr lang="zh-CN" altLang="zh-CN" dirty="0" smtClean="0"/>
              <a:t>文档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1842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15.3.1  </a:t>
            </a:r>
            <a:r>
              <a:rPr lang="zh-CN" altLang="zh-CN" dirty="0"/>
              <a:t>利用</a:t>
            </a:r>
            <a:r>
              <a:rPr lang="en-US" altLang="zh-CN" dirty="0"/>
              <a:t>POI</a:t>
            </a:r>
            <a:r>
              <a:rPr lang="zh-CN" altLang="zh-CN" dirty="0"/>
              <a:t>库浏览</a:t>
            </a:r>
            <a:r>
              <a:rPr lang="en-US" altLang="zh-CN" dirty="0"/>
              <a:t>Word</a:t>
            </a:r>
            <a:r>
              <a:rPr lang="zh-CN" altLang="zh-CN" dirty="0"/>
              <a:t>文档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虽然第三方开源的</a:t>
            </a:r>
            <a:r>
              <a:rPr lang="en-US" altLang="zh-CN" dirty="0"/>
              <a:t>POI</a:t>
            </a:r>
            <a:r>
              <a:rPr lang="zh-CN" altLang="zh-CN" dirty="0"/>
              <a:t>库能够解析</a:t>
            </a:r>
            <a:r>
              <a:rPr lang="en-US" altLang="zh-CN" dirty="0"/>
              <a:t>Office</a:t>
            </a:r>
            <a:r>
              <a:rPr lang="zh-CN" altLang="zh-CN" dirty="0"/>
              <a:t>文档，</a:t>
            </a:r>
            <a:r>
              <a:rPr lang="zh-CN" altLang="zh-CN" dirty="0" smtClean="0"/>
              <a:t>但</a:t>
            </a:r>
            <a:r>
              <a:rPr lang="zh-CN" altLang="en-US" dirty="0" smtClean="0"/>
              <a:t>它不能在客户端直接使用。</a:t>
            </a:r>
            <a:endParaRPr lang="en-US" altLang="zh-CN" dirty="0" smtClean="0"/>
          </a:p>
          <a:p>
            <a:r>
              <a:rPr lang="zh-CN" altLang="en-US" dirty="0" smtClean="0"/>
              <a:t>需要</a:t>
            </a:r>
            <a:r>
              <a:rPr lang="zh-CN" altLang="zh-CN" dirty="0" smtClean="0"/>
              <a:t>搭</a:t>
            </a:r>
            <a:r>
              <a:rPr lang="zh-CN" altLang="zh-CN" dirty="0"/>
              <a:t>个</a:t>
            </a:r>
            <a:r>
              <a:rPr lang="en-US" altLang="zh-CN" dirty="0"/>
              <a:t>Web</a:t>
            </a:r>
            <a:r>
              <a:rPr lang="zh-CN" altLang="zh-CN" dirty="0"/>
              <a:t>服务器，在服务端工程中引入</a:t>
            </a:r>
            <a:r>
              <a:rPr lang="en-US" altLang="zh-CN" dirty="0"/>
              <a:t>POI</a:t>
            </a:r>
            <a:r>
              <a:rPr lang="zh-CN" altLang="zh-CN" dirty="0"/>
              <a:t>库，先由服务端</a:t>
            </a:r>
            <a:r>
              <a:rPr lang="zh-CN" altLang="zh-CN" dirty="0" smtClean="0"/>
              <a:t>程序</a:t>
            </a:r>
            <a:r>
              <a:rPr lang="zh-CN" altLang="en-US" dirty="0" smtClean="0"/>
              <a:t>将</a:t>
            </a:r>
            <a:r>
              <a:rPr lang="en-US" altLang="zh-CN" dirty="0" smtClean="0"/>
              <a:t>Word</a:t>
            </a:r>
            <a:r>
              <a:rPr lang="zh-CN" altLang="zh-CN" dirty="0"/>
              <a:t>和</a:t>
            </a:r>
            <a:r>
              <a:rPr lang="en-US" altLang="zh-CN" dirty="0"/>
              <a:t>Excel</a:t>
            </a:r>
            <a:r>
              <a:rPr lang="zh-CN" altLang="zh-CN" dirty="0"/>
              <a:t>文档解析为</a:t>
            </a:r>
            <a:r>
              <a:rPr lang="zh-CN" altLang="zh-CN" dirty="0" smtClean="0"/>
              <a:t>网页，</a:t>
            </a:r>
            <a:r>
              <a:rPr lang="zh-CN" altLang="zh-CN" dirty="0"/>
              <a:t>再由客户端</a:t>
            </a:r>
            <a:r>
              <a:rPr lang="en-US" altLang="zh-CN" dirty="0"/>
              <a:t>App</a:t>
            </a:r>
            <a:r>
              <a:rPr lang="zh-CN" altLang="zh-CN" dirty="0"/>
              <a:t>在线访问解析好的</a:t>
            </a:r>
            <a:r>
              <a:rPr lang="zh-CN" altLang="zh-CN" dirty="0" smtClean="0"/>
              <a:t>网页。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721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解析</a:t>
            </a:r>
            <a:r>
              <a:rPr lang="en-US" altLang="zh-CN" dirty="0" smtClean="0"/>
              <a:t>Word</a:t>
            </a:r>
            <a:r>
              <a:rPr lang="zh-CN" altLang="zh-CN" dirty="0" smtClean="0"/>
              <a:t>文档</a:t>
            </a:r>
            <a:r>
              <a:rPr lang="zh-CN" altLang="en-US" dirty="0" smtClean="0"/>
              <a:t>的步骤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）检查</a:t>
            </a:r>
            <a:r>
              <a:rPr lang="zh-CN" altLang="en-US" dirty="0"/>
              <a:t>数据库是否保存该文档信息，若有则直接使用</a:t>
            </a:r>
            <a:r>
              <a:rPr lang="en-US" altLang="zh-CN" dirty="0" err="1"/>
              <a:t>WebView</a:t>
            </a:r>
            <a:r>
              <a:rPr lang="zh-CN" altLang="en-US" dirty="0"/>
              <a:t>加载数据库中保存的</a:t>
            </a:r>
            <a:r>
              <a:rPr lang="en-US" altLang="zh-CN" dirty="0"/>
              <a:t>HTML</a:t>
            </a:r>
            <a:r>
              <a:rPr lang="zh-CN" altLang="en-US" dirty="0"/>
              <a:t>地址；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）若</a:t>
            </a:r>
            <a:r>
              <a:rPr lang="zh-CN" altLang="en-US" dirty="0"/>
              <a:t>无文档信息，则将该文档上传给</a:t>
            </a:r>
            <a:r>
              <a:rPr lang="en-US" altLang="zh-CN" dirty="0"/>
              <a:t>HTTP</a:t>
            </a:r>
            <a:r>
              <a:rPr lang="zh-CN" altLang="en-US" dirty="0"/>
              <a:t>服务器，由服务端接收并加以解析；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）等待</a:t>
            </a:r>
            <a:r>
              <a:rPr lang="zh-CN" altLang="en-US" dirty="0"/>
              <a:t>服务端处理完毕，使用</a:t>
            </a:r>
            <a:r>
              <a:rPr lang="en-US" altLang="zh-CN" dirty="0" err="1"/>
              <a:t>WebView</a:t>
            </a:r>
            <a:r>
              <a:rPr lang="zh-CN" altLang="en-US" dirty="0"/>
              <a:t>展示服务端返回的</a:t>
            </a:r>
            <a:r>
              <a:rPr lang="en-US" altLang="zh-CN" dirty="0"/>
              <a:t>HTML</a:t>
            </a:r>
            <a:r>
              <a:rPr lang="zh-CN" altLang="en-US" dirty="0"/>
              <a:t>页面，同时把包括</a:t>
            </a:r>
            <a:r>
              <a:rPr lang="en-US" altLang="zh-CN" dirty="0"/>
              <a:t>HTML</a:t>
            </a:r>
            <a:r>
              <a:rPr lang="zh-CN" altLang="en-US" dirty="0"/>
              <a:t>地址在内的文档信息保存到数据库，以待下次访问；</a:t>
            </a:r>
          </a:p>
        </p:txBody>
      </p:sp>
    </p:spTree>
    <p:extLst>
      <p:ext uri="{BB962C8B-B14F-4D97-AF65-F5344CB8AC3E}">
        <p14:creationId xmlns:p14="http://schemas.microsoft.com/office/powerpoint/2010/main" val="664996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Word</a:t>
            </a:r>
            <a:r>
              <a:rPr lang="zh-CN" altLang="en-US" dirty="0" smtClean="0"/>
              <a:t>和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的在线浏览效果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311244" y="6193510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Word</a:t>
            </a:r>
            <a:r>
              <a:rPr lang="zh-CN" altLang="zh-CN" dirty="0"/>
              <a:t>文档的显示界面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588096" y="6193510"/>
            <a:ext cx="227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Excel</a:t>
            </a:r>
            <a:r>
              <a:rPr lang="zh-CN" altLang="zh-CN" dirty="0"/>
              <a:t>文档的显示界面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848" y="1690688"/>
            <a:ext cx="3682950" cy="4351338"/>
          </a:xfr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119" y="1690688"/>
            <a:ext cx="3682951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1085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15.1  </a:t>
            </a:r>
            <a:r>
              <a:rPr lang="zh-CN" altLang="en-US" dirty="0" smtClean="0"/>
              <a:t>浏览网页</a:t>
            </a:r>
            <a:endParaRPr lang="zh-CN" altLang="en-US" dirty="0"/>
          </a:p>
          <a:p>
            <a:r>
              <a:rPr lang="en-US" altLang="zh-CN" dirty="0" smtClean="0"/>
              <a:t>15.2  </a:t>
            </a:r>
            <a:r>
              <a:rPr lang="zh-CN" altLang="en-US" dirty="0"/>
              <a:t>浏览</a:t>
            </a:r>
            <a:r>
              <a:rPr lang="en-US" altLang="zh-CN" dirty="0" smtClean="0"/>
              <a:t>PDF</a:t>
            </a:r>
            <a:r>
              <a:rPr lang="zh-CN" altLang="en-US" dirty="0" smtClean="0"/>
              <a:t>文档</a:t>
            </a:r>
            <a:endParaRPr lang="en-US" altLang="zh-CN" dirty="0" smtClean="0"/>
          </a:p>
          <a:p>
            <a:r>
              <a:rPr lang="en-US" altLang="zh-CN" dirty="0" smtClean="0"/>
              <a:t>15.3  </a:t>
            </a:r>
            <a:r>
              <a:rPr lang="zh-CN" altLang="en-US" dirty="0" smtClean="0"/>
              <a:t>浏览</a:t>
            </a:r>
            <a:r>
              <a:rPr lang="en-US" altLang="zh-CN" dirty="0" smtClean="0"/>
              <a:t>Office</a:t>
            </a:r>
            <a:r>
              <a:rPr lang="zh-CN" altLang="en-US" dirty="0" smtClean="0"/>
              <a:t>文档</a:t>
            </a:r>
            <a:endParaRPr lang="zh-CN" altLang="en-US" dirty="0"/>
          </a:p>
          <a:p>
            <a:r>
              <a:rPr lang="en-US" altLang="zh-CN" dirty="0" smtClean="0"/>
              <a:t>15.4  </a:t>
            </a:r>
            <a:r>
              <a:rPr lang="en-US" altLang="zh-CN" dirty="0"/>
              <a:t>JNI</a:t>
            </a:r>
            <a:r>
              <a:rPr lang="zh-CN" altLang="en-US" dirty="0"/>
              <a:t>开发</a:t>
            </a:r>
          </a:p>
          <a:p>
            <a:r>
              <a:rPr lang="en-US" altLang="zh-CN" dirty="0" smtClean="0"/>
              <a:t>15.5  </a:t>
            </a:r>
            <a:r>
              <a:rPr lang="zh-CN" altLang="en-US" dirty="0"/>
              <a:t>实战项目：笔墨飘香之电子书架</a:t>
            </a:r>
          </a:p>
          <a:p>
            <a:r>
              <a:rPr lang="en-US" altLang="zh-CN" dirty="0" smtClean="0"/>
              <a:t>15.6  </a:t>
            </a:r>
            <a:r>
              <a:rPr lang="zh-CN" altLang="en-US" dirty="0"/>
              <a:t>小    结</a:t>
            </a:r>
          </a:p>
          <a:p>
            <a:r>
              <a:rPr lang="en-US" altLang="zh-CN" dirty="0" smtClean="0"/>
              <a:t>15.7  </a:t>
            </a:r>
            <a:r>
              <a:rPr lang="zh-CN" altLang="en-US" dirty="0"/>
              <a:t>动手练习</a:t>
            </a:r>
          </a:p>
        </p:txBody>
      </p:sp>
    </p:spTree>
    <p:extLst>
      <p:ext uri="{BB962C8B-B14F-4D97-AF65-F5344CB8AC3E}">
        <p14:creationId xmlns:p14="http://schemas.microsoft.com/office/powerpoint/2010/main" val="3835361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15.3.2  </a:t>
            </a:r>
            <a:r>
              <a:rPr lang="zh-CN" altLang="zh-CN" dirty="0"/>
              <a:t>结合前后端浏览</a:t>
            </a:r>
            <a:r>
              <a:rPr lang="en-US" altLang="zh-CN" dirty="0"/>
              <a:t>PPT</a:t>
            </a:r>
            <a:r>
              <a:rPr lang="zh-CN" altLang="zh-CN" dirty="0"/>
              <a:t>文件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zh-CN" dirty="0"/>
              <a:t>浏览幻灯片</a:t>
            </a:r>
            <a:r>
              <a:rPr lang="zh-CN" altLang="zh-CN" dirty="0" smtClean="0"/>
              <a:t>文档同样</a:t>
            </a:r>
            <a:r>
              <a:rPr lang="zh-CN" altLang="zh-CN" dirty="0"/>
              <a:t>要借助</a:t>
            </a:r>
            <a:r>
              <a:rPr lang="en-US" altLang="zh-CN" dirty="0"/>
              <a:t>POI</a:t>
            </a:r>
            <a:r>
              <a:rPr lang="zh-CN" altLang="zh-CN" dirty="0" smtClean="0"/>
              <a:t>库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需要</a:t>
            </a:r>
            <a:r>
              <a:rPr lang="zh-CN" altLang="zh-CN" dirty="0" smtClean="0"/>
              <a:t>搭</a:t>
            </a:r>
            <a:r>
              <a:rPr lang="zh-CN" altLang="zh-CN" dirty="0"/>
              <a:t>个</a:t>
            </a:r>
            <a:r>
              <a:rPr lang="en-US" altLang="zh-CN" dirty="0"/>
              <a:t>Web</a:t>
            </a:r>
            <a:r>
              <a:rPr lang="zh-CN" altLang="zh-CN" dirty="0"/>
              <a:t>服务器，在服务端工程中引入</a:t>
            </a:r>
            <a:r>
              <a:rPr lang="en-US" altLang="zh-CN" dirty="0"/>
              <a:t>POI</a:t>
            </a:r>
            <a:r>
              <a:rPr lang="zh-CN" altLang="zh-CN" dirty="0"/>
              <a:t>库，先由服务端</a:t>
            </a:r>
            <a:r>
              <a:rPr lang="zh-CN" altLang="zh-CN" dirty="0" smtClean="0"/>
              <a:t>程序</a:t>
            </a:r>
            <a:r>
              <a:rPr lang="zh-CN" altLang="en-US" dirty="0" smtClean="0"/>
              <a:t>将</a:t>
            </a:r>
            <a:r>
              <a:rPr lang="en-US" altLang="zh-CN" dirty="0" smtClean="0"/>
              <a:t>PPT</a:t>
            </a:r>
            <a:r>
              <a:rPr lang="zh-CN" altLang="zh-CN" dirty="0" smtClean="0"/>
              <a:t>文档解析</a:t>
            </a:r>
            <a:r>
              <a:rPr lang="zh-CN" altLang="en-US" dirty="0" smtClean="0"/>
              <a:t>为一组图片</a:t>
            </a:r>
            <a:r>
              <a:rPr lang="zh-CN" altLang="zh-CN" dirty="0" smtClean="0"/>
              <a:t>，</a:t>
            </a:r>
            <a:r>
              <a:rPr lang="zh-CN" altLang="zh-CN" dirty="0"/>
              <a:t>再由客户端</a:t>
            </a:r>
            <a:r>
              <a:rPr lang="en-US" altLang="zh-CN" dirty="0"/>
              <a:t>App</a:t>
            </a:r>
            <a:r>
              <a:rPr lang="zh-CN" altLang="zh-CN" dirty="0"/>
              <a:t>在线访问解析好的</a:t>
            </a:r>
            <a:r>
              <a:rPr lang="en-US" altLang="zh-CN" dirty="0"/>
              <a:t>PPT</a:t>
            </a:r>
            <a:r>
              <a:rPr lang="zh-CN" altLang="zh-CN" dirty="0"/>
              <a:t>图片。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2904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幻灯片文档的在线浏览效果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168116" y="619351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显示幻灯片文档的第一页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362680" y="619351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显示幻灯片文档的</a:t>
            </a:r>
            <a:r>
              <a:rPr lang="zh-CN" altLang="zh-CN" dirty="0" smtClean="0"/>
              <a:t>第</a:t>
            </a:r>
            <a:r>
              <a:rPr lang="zh-CN" altLang="en-US" dirty="0" smtClean="0"/>
              <a:t>三</a:t>
            </a:r>
            <a:r>
              <a:rPr lang="zh-CN" altLang="zh-CN" dirty="0" smtClean="0"/>
              <a:t>页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989" y="1994381"/>
            <a:ext cx="4076078" cy="3743954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3" y="1994381"/>
            <a:ext cx="4076079" cy="37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40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15.3.3  </a:t>
            </a:r>
            <a:r>
              <a:rPr lang="zh-CN" altLang="zh-CN" dirty="0"/>
              <a:t>利用</a:t>
            </a:r>
            <a:r>
              <a:rPr lang="en-US" altLang="zh-CN" dirty="0"/>
              <a:t>TBS</a:t>
            </a:r>
            <a:r>
              <a:rPr lang="zh-CN" altLang="zh-CN" dirty="0"/>
              <a:t>浏览各种文档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虽然使用</a:t>
            </a:r>
            <a:r>
              <a:rPr lang="en-US" altLang="zh-CN" dirty="0"/>
              <a:t>POI</a:t>
            </a:r>
            <a:r>
              <a:rPr lang="zh-CN" altLang="zh-CN" dirty="0"/>
              <a:t>库可以解析并显示</a:t>
            </a:r>
            <a:r>
              <a:rPr lang="en-US" altLang="zh-CN" dirty="0"/>
              <a:t>Office</a:t>
            </a:r>
            <a:r>
              <a:rPr lang="zh-CN" altLang="zh-CN" dirty="0"/>
              <a:t>文档，但这需要开发者自己搭个服务器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zh-CN" altLang="zh-CN" dirty="0"/>
              <a:t>倘若只是简单的浏览文档内容</a:t>
            </a:r>
            <a:r>
              <a:rPr lang="zh-CN" altLang="zh-CN" dirty="0" smtClean="0"/>
              <a:t>，可以</a:t>
            </a:r>
            <a:r>
              <a:rPr lang="zh-CN" altLang="zh-CN" dirty="0"/>
              <a:t>利用第三方的开发包直接</a:t>
            </a:r>
            <a:r>
              <a:rPr lang="zh-CN" altLang="zh-CN" dirty="0" smtClean="0"/>
              <a:t>渲染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通过集成</a:t>
            </a:r>
            <a:r>
              <a:rPr lang="en-US" altLang="zh-CN" dirty="0"/>
              <a:t>TBS</a:t>
            </a:r>
            <a:r>
              <a:rPr lang="zh-CN" altLang="zh-CN" dirty="0"/>
              <a:t>服务，</a:t>
            </a:r>
            <a:r>
              <a:rPr lang="en-US" altLang="zh-CN" dirty="0"/>
              <a:t>App</a:t>
            </a:r>
            <a:r>
              <a:rPr lang="zh-CN" altLang="zh-CN" dirty="0"/>
              <a:t>能够直接打开下列文件格式：</a:t>
            </a:r>
            <a:r>
              <a:rPr lang="en-US" altLang="zh-CN" dirty="0"/>
              <a:t>doc</a:t>
            </a:r>
            <a:r>
              <a:rPr lang="zh-CN" altLang="zh-CN" dirty="0"/>
              <a:t>、</a:t>
            </a:r>
            <a:r>
              <a:rPr lang="en-US" altLang="zh-CN" dirty="0" err="1"/>
              <a:t>docx</a:t>
            </a:r>
            <a:r>
              <a:rPr lang="zh-CN" altLang="zh-CN" dirty="0"/>
              <a:t>、</a:t>
            </a:r>
            <a:r>
              <a:rPr lang="en-US" altLang="zh-CN" dirty="0" err="1"/>
              <a:t>ppt</a:t>
            </a:r>
            <a:r>
              <a:rPr lang="zh-CN" altLang="zh-CN" dirty="0"/>
              <a:t>、</a:t>
            </a:r>
            <a:r>
              <a:rPr lang="en-US" altLang="zh-CN" dirty="0" err="1"/>
              <a:t>pptx</a:t>
            </a:r>
            <a:r>
              <a:rPr lang="zh-CN" altLang="zh-CN" dirty="0"/>
              <a:t>、</a:t>
            </a:r>
            <a:r>
              <a:rPr lang="en-US" altLang="zh-CN" dirty="0" err="1"/>
              <a:t>xls</a:t>
            </a:r>
            <a:r>
              <a:rPr lang="zh-CN" altLang="zh-CN" dirty="0"/>
              <a:t>、</a:t>
            </a:r>
            <a:r>
              <a:rPr lang="en-US" altLang="zh-CN" dirty="0" err="1"/>
              <a:t>xlsx</a:t>
            </a:r>
            <a:r>
              <a:rPr lang="zh-CN" altLang="zh-CN" dirty="0"/>
              <a:t>、</a:t>
            </a:r>
            <a:r>
              <a:rPr lang="en-US" altLang="zh-CN" dirty="0"/>
              <a:t>pdf</a:t>
            </a:r>
            <a:r>
              <a:rPr lang="zh-CN" altLang="zh-CN" dirty="0"/>
              <a:t>、</a:t>
            </a:r>
            <a:r>
              <a:rPr lang="en-US" altLang="zh-CN" dirty="0"/>
              <a:t>txt</a:t>
            </a:r>
            <a:r>
              <a:rPr lang="zh-CN" altLang="zh-CN" dirty="0"/>
              <a:t>、</a:t>
            </a:r>
            <a:r>
              <a:rPr lang="en-US" altLang="zh-CN" dirty="0" err="1" smtClean="0"/>
              <a:t>epub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9321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</a:t>
            </a:r>
            <a:r>
              <a:rPr lang="zh-CN" altLang="en-US" dirty="0" smtClean="0"/>
              <a:t>集成</a:t>
            </a:r>
            <a:r>
              <a:rPr lang="en-US" altLang="zh-CN" dirty="0" smtClean="0"/>
              <a:t>TBS</a:t>
            </a:r>
            <a:r>
              <a:rPr lang="zh-CN" altLang="en-US" dirty="0" smtClean="0"/>
              <a:t>的步骤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）修改</a:t>
            </a:r>
            <a:r>
              <a:rPr lang="en-US" altLang="zh-CN" dirty="0"/>
              <a:t>App</a:t>
            </a:r>
            <a:r>
              <a:rPr lang="zh-CN" altLang="en-US" dirty="0"/>
              <a:t>模块的</a:t>
            </a:r>
            <a:r>
              <a:rPr lang="en-US" altLang="zh-CN" dirty="0" err="1"/>
              <a:t>build.gradle</a:t>
            </a:r>
            <a:r>
              <a:rPr lang="zh-CN" altLang="en-US" dirty="0"/>
              <a:t>，添加依赖配置导入</a:t>
            </a:r>
            <a:r>
              <a:rPr lang="en-US" altLang="zh-CN" dirty="0"/>
              <a:t>TBS</a:t>
            </a:r>
            <a:r>
              <a:rPr lang="zh-CN" altLang="en-US" dirty="0"/>
              <a:t>工具库。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）修改</a:t>
            </a:r>
            <a:r>
              <a:rPr lang="en-US" altLang="zh-CN" dirty="0"/>
              <a:t>AndroidManifest.xml</a:t>
            </a:r>
            <a:r>
              <a:rPr lang="zh-CN" altLang="en-US" dirty="0"/>
              <a:t>，补充网络权限和存储卡权限配置，并声明自定义的</a:t>
            </a:r>
            <a:r>
              <a:rPr lang="en-US" altLang="zh-CN" dirty="0"/>
              <a:t>Application</a:t>
            </a:r>
            <a:r>
              <a:rPr lang="zh-CN" altLang="en-US" dirty="0"/>
              <a:t>。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）在</a:t>
            </a:r>
            <a:r>
              <a:rPr lang="zh-CN" altLang="en-US" dirty="0"/>
              <a:t>自定义的</a:t>
            </a:r>
            <a:r>
              <a:rPr lang="en-US" altLang="zh-CN" dirty="0"/>
              <a:t>Application</a:t>
            </a:r>
            <a:r>
              <a:rPr lang="zh-CN" altLang="en-US" dirty="0"/>
              <a:t>代码中初始化</a:t>
            </a:r>
            <a:r>
              <a:rPr lang="en-US" altLang="zh-CN" dirty="0"/>
              <a:t>TBS</a:t>
            </a:r>
            <a:r>
              <a:rPr lang="zh-CN" altLang="en-US" dirty="0"/>
              <a:t>内核，并设置基础参数。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）在</a:t>
            </a:r>
            <a:r>
              <a:rPr lang="zh-CN" altLang="en-US" dirty="0"/>
              <a:t>活动代码中调用阅读器对象的</a:t>
            </a:r>
            <a:r>
              <a:rPr lang="en-US" altLang="zh-CN" dirty="0" err="1"/>
              <a:t>openFile</a:t>
            </a:r>
            <a:r>
              <a:rPr lang="zh-CN" altLang="en-US" dirty="0"/>
              <a:t>方法，即可在界面上渲染文档内容。</a:t>
            </a:r>
          </a:p>
        </p:txBody>
      </p:sp>
    </p:spTree>
    <p:extLst>
      <p:ext uri="{BB962C8B-B14F-4D97-AF65-F5344CB8AC3E}">
        <p14:creationId xmlns:p14="http://schemas.microsoft.com/office/powerpoint/2010/main" val="2633970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TBS</a:t>
            </a:r>
            <a:r>
              <a:rPr lang="zh-CN" altLang="en-US" dirty="0" smtClean="0"/>
              <a:t>的文档浏览效果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314765" y="6193510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TBS</a:t>
            </a:r>
            <a:r>
              <a:rPr lang="zh-CN" altLang="zh-CN" dirty="0"/>
              <a:t>加载显示</a:t>
            </a:r>
            <a:r>
              <a:rPr lang="en-US" altLang="zh-CN" dirty="0"/>
              <a:t>Word</a:t>
            </a:r>
            <a:r>
              <a:rPr lang="zh-CN" altLang="zh-CN" dirty="0"/>
              <a:t>文档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426298" y="6193510"/>
            <a:ext cx="2385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TBS</a:t>
            </a:r>
            <a:r>
              <a:rPr lang="zh-CN" altLang="zh-CN" dirty="0"/>
              <a:t>加载</a:t>
            </a:r>
            <a:r>
              <a:rPr lang="zh-CN" altLang="zh-CN" dirty="0" smtClean="0"/>
              <a:t>显示</a:t>
            </a:r>
            <a:r>
              <a:rPr lang="en-US" altLang="zh-CN" dirty="0"/>
              <a:t>Excel</a:t>
            </a:r>
            <a:r>
              <a:rPr lang="zh-CN" altLang="zh-CN" dirty="0" smtClean="0"/>
              <a:t>文档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284" y="1690688"/>
            <a:ext cx="2933486" cy="4351338"/>
          </a:xfr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299" y="1690688"/>
            <a:ext cx="2935204" cy="43538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111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15.4  </a:t>
            </a:r>
            <a:r>
              <a:rPr lang="en-US" altLang="zh-CN" dirty="0"/>
              <a:t>JNI</a:t>
            </a:r>
            <a:r>
              <a:rPr lang="zh-CN" altLang="en-US" dirty="0"/>
              <a:t>开发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本节介绍</a:t>
            </a:r>
            <a:r>
              <a:rPr lang="en-US" altLang="zh-CN" dirty="0"/>
              <a:t>Android</a:t>
            </a:r>
            <a:r>
              <a:rPr lang="zh-CN" altLang="zh-CN" dirty="0"/>
              <a:t>系统的原生开发过程，首先说明如何在</a:t>
            </a:r>
            <a:r>
              <a:rPr lang="en-US" altLang="zh-CN" dirty="0"/>
              <a:t>Android Studio</a:t>
            </a:r>
            <a:r>
              <a:rPr lang="zh-CN" altLang="zh-CN" dirty="0"/>
              <a:t>中搭建</a:t>
            </a:r>
            <a:r>
              <a:rPr lang="en-US" altLang="zh-CN" dirty="0"/>
              <a:t>NDK</a:t>
            </a:r>
            <a:r>
              <a:rPr lang="zh-CN" altLang="zh-CN" dirty="0"/>
              <a:t>编译环境，接着阐述如何通过</a:t>
            </a:r>
            <a:r>
              <a:rPr lang="en-US" altLang="zh-CN" dirty="0"/>
              <a:t>JNI</a:t>
            </a:r>
            <a:r>
              <a:rPr lang="zh-CN" altLang="zh-CN" dirty="0"/>
              <a:t>接口调用</a:t>
            </a:r>
            <a:r>
              <a:rPr lang="en-US" altLang="zh-CN" dirty="0"/>
              <a:t>C/C++</a:t>
            </a:r>
            <a:r>
              <a:rPr lang="zh-CN" altLang="zh-CN" dirty="0"/>
              <a:t>代码，然后给出</a:t>
            </a:r>
            <a:r>
              <a:rPr lang="en-US" altLang="zh-CN" dirty="0"/>
              <a:t>JNI</a:t>
            </a:r>
            <a:r>
              <a:rPr lang="zh-CN" altLang="zh-CN" dirty="0"/>
              <a:t>技术的一个实际应用</a:t>
            </a:r>
            <a:r>
              <a:rPr lang="en-US" altLang="zh-CN" dirty="0"/>
              <a:t>“JNI</a:t>
            </a:r>
            <a:r>
              <a:rPr lang="zh-CN" altLang="zh-CN" dirty="0"/>
              <a:t>实现加解密</a:t>
            </a:r>
            <a:r>
              <a:rPr lang="en-US" altLang="zh-CN" dirty="0"/>
              <a:t>”</a:t>
            </a:r>
            <a:r>
              <a:rPr lang="zh-CN" altLang="zh-CN" dirty="0"/>
              <a:t>，最后描述如何采取</a:t>
            </a:r>
            <a:r>
              <a:rPr lang="en-US" altLang="zh-CN" dirty="0" err="1"/>
              <a:t>CMake</a:t>
            </a:r>
            <a:r>
              <a:rPr lang="zh-CN" altLang="zh-CN" dirty="0"/>
              <a:t>方式编译</a:t>
            </a:r>
            <a:r>
              <a:rPr lang="en-US" altLang="zh-CN" dirty="0"/>
              <a:t>JNI</a:t>
            </a:r>
            <a:r>
              <a:rPr lang="zh-CN" altLang="zh-CN" dirty="0"/>
              <a:t>的</a:t>
            </a:r>
            <a:r>
              <a:rPr lang="en-US" altLang="zh-CN" dirty="0"/>
              <a:t>so</a:t>
            </a:r>
            <a:r>
              <a:rPr lang="zh-CN" altLang="zh-CN" dirty="0"/>
              <a:t>库。</a:t>
            </a:r>
          </a:p>
          <a:p>
            <a:r>
              <a:rPr lang="en-US" altLang="zh-CN" dirty="0" smtClean="0"/>
              <a:t>15.4.1  </a:t>
            </a:r>
            <a:r>
              <a:rPr lang="en-US" altLang="zh-CN" dirty="0"/>
              <a:t>NDK</a:t>
            </a:r>
            <a:r>
              <a:rPr lang="zh-CN" altLang="en-US" dirty="0"/>
              <a:t>环境搭建</a:t>
            </a:r>
          </a:p>
          <a:p>
            <a:r>
              <a:rPr lang="en-US" altLang="zh-CN" dirty="0" smtClean="0"/>
              <a:t>15.4.2  </a:t>
            </a:r>
            <a:r>
              <a:rPr lang="zh-CN" altLang="en-US" dirty="0"/>
              <a:t>创建</a:t>
            </a:r>
            <a:r>
              <a:rPr lang="en-US" altLang="zh-CN" dirty="0"/>
              <a:t>JNI</a:t>
            </a:r>
            <a:r>
              <a:rPr lang="zh-CN" altLang="en-US" dirty="0"/>
              <a:t>接口</a:t>
            </a:r>
          </a:p>
          <a:p>
            <a:r>
              <a:rPr lang="en-US" altLang="zh-CN" dirty="0" smtClean="0"/>
              <a:t>15.4.3  </a:t>
            </a:r>
            <a:r>
              <a:rPr lang="en-US" altLang="zh-CN" dirty="0"/>
              <a:t>JNI</a:t>
            </a:r>
            <a:r>
              <a:rPr lang="zh-CN" altLang="en-US" dirty="0"/>
              <a:t>实现加解密</a:t>
            </a:r>
          </a:p>
          <a:p>
            <a:r>
              <a:rPr lang="en-US" altLang="zh-CN" dirty="0" smtClean="0"/>
              <a:t>15.4.4  </a:t>
            </a:r>
            <a:r>
              <a:rPr lang="zh-CN" altLang="en-US" dirty="0"/>
              <a:t>采取</a:t>
            </a:r>
            <a:r>
              <a:rPr lang="en-US" altLang="zh-CN" dirty="0" err="1"/>
              <a:t>CMake</a:t>
            </a:r>
            <a:r>
              <a:rPr lang="zh-CN" altLang="en-US" dirty="0"/>
              <a:t>编译方式</a:t>
            </a:r>
          </a:p>
        </p:txBody>
      </p:sp>
    </p:spTree>
    <p:extLst>
      <p:ext uri="{BB962C8B-B14F-4D97-AF65-F5344CB8AC3E}">
        <p14:creationId xmlns:p14="http://schemas.microsoft.com/office/powerpoint/2010/main" val="2748150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15.4.1  </a:t>
            </a:r>
            <a:r>
              <a:rPr lang="en-US" altLang="zh-CN" dirty="0"/>
              <a:t>NDK</a:t>
            </a:r>
            <a:r>
              <a:rPr lang="zh-CN" altLang="en-US" dirty="0"/>
              <a:t>环境搭建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完整的</a:t>
            </a:r>
            <a:r>
              <a:rPr lang="en-US" altLang="zh-CN" dirty="0"/>
              <a:t>Android Studio</a:t>
            </a:r>
            <a:r>
              <a:rPr lang="zh-CN" altLang="en-US" dirty="0"/>
              <a:t>开发</a:t>
            </a:r>
            <a:r>
              <a:rPr lang="zh-CN" altLang="zh-CN" dirty="0"/>
              <a:t>环境包括</a:t>
            </a:r>
            <a:r>
              <a:rPr lang="en-US" altLang="zh-CN" dirty="0"/>
              <a:t>3</a:t>
            </a:r>
            <a:r>
              <a:rPr lang="zh-CN" altLang="zh-CN" dirty="0"/>
              <a:t>个开发工具</a:t>
            </a:r>
            <a:r>
              <a:rPr lang="zh-CN" altLang="en-US" dirty="0"/>
              <a:t>包</a:t>
            </a:r>
            <a:r>
              <a:rPr lang="zh-CN" altLang="zh-CN" dirty="0"/>
              <a:t>，即</a:t>
            </a:r>
            <a:r>
              <a:rPr lang="en-US" altLang="zh-CN" dirty="0"/>
              <a:t>JDK</a:t>
            </a:r>
            <a:r>
              <a:rPr lang="zh-CN" altLang="zh-CN" dirty="0"/>
              <a:t>、</a:t>
            </a:r>
            <a:r>
              <a:rPr lang="en-US" altLang="zh-CN" dirty="0"/>
              <a:t>SDK</a:t>
            </a:r>
            <a:r>
              <a:rPr lang="zh-CN" altLang="zh-CN" dirty="0"/>
              <a:t>和</a:t>
            </a:r>
            <a:r>
              <a:rPr lang="en-US" altLang="zh-CN" dirty="0"/>
              <a:t>NDK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NDK</a:t>
            </a:r>
            <a:r>
              <a:rPr lang="zh-CN" altLang="zh-CN" dirty="0"/>
              <a:t>是</a:t>
            </a:r>
            <a:r>
              <a:rPr lang="en-US" altLang="zh-CN" dirty="0"/>
              <a:t>C/C++</a:t>
            </a:r>
            <a:r>
              <a:rPr lang="zh-CN" altLang="zh-CN" dirty="0"/>
              <a:t>代码的编译器，如果</a:t>
            </a:r>
            <a:r>
              <a:rPr lang="en-US" altLang="zh-CN" dirty="0"/>
              <a:t>App</a:t>
            </a:r>
            <a:r>
              <a:rPr lang="zh-CN" altLang="zh-CN" dirty="0"/>
              <a:t>用到</a:t>
            </a:r>
            <a:r>
              <a:rPr lang="en-US" altLang="zh-CN" dirty="0"/>
              <a:t>JNI</a:t>
            </a:r>
            <a:r>
              <a:rPr lang="zh-CN" altLang="zh-CN" dirty="0"/>
              <a:t>，就必须安装</a:t>
            </a:r>
            <a:r>
              <a:rPr lang="en-US" altLang="zh-CN" dirty="0"/>
              <a:t>NDK</a:t>
            </a:r>
            <a:r>
              <a:rPr lang="zh-CN" altLang="zh-CN" dirty="0"/>
              <a:t>。</a:t>
            </a:r>
            <a:endParaRPr lang="en-US" altLang="zh-CN" dirty="0"/>
          </a:p>
          <a:p>
            <a:r>
              <a:rPr lang="en-US" altLang="zh-CN" dirty="0"/>
              <a:t>NDK</a:t>
            </a:r>
            <a:r>
              <a:rPr lang="zh-CN" altLang="zh-CN" dirty="0"/>
              <a:t>允许开发者在</a:t>
            </a:r>
            <a:r>
              <a:rPr lang="en-US" altLang="zh-CN" dirty="0"/>
              <a:t>App</a:t>
            </a:r>
            <a:r>
              <a:rPr lang="zh-CN" altLang="zh-CN" dirty="0"/>
              <a:t>中通过</a:t>
            </a:r>
            <a:r>
              <a:rPr lang="en-US" altLang="zh-CN" dirty="0"/>
              <a:t>C/C++</a:t>
            </a:r>
            <a:r>
              <a:rPr lang="zh-CN" altLang="zh-CN" dirty="0"/>
              <a:t>代码执行部分操作，然后由</a:t>
            </a:r>
            <a:r>
              <a:rPr lang="en-US" altLang="zh-CN" dirty="0"/>
              <a:t>Java</a:t>
            </a:r>
            <a:r>
              <a:rPr lang="zh-CN" altLang="zh-CN" dirty="0"/>
              <a:t>代码通过</a:t>
            </a:r>
            <a:r>
              <a:rPr lang="en-US" altLang="zh-CN" dirty="0"/>
              <a:t>JNI</a:t>
            </a:r>
            <a:r>
              <a:rPr lang="zh-CN" altLang="zh-CN" dirty="0"/>
              <a:t>接口调用</a:t>
            </a:r>
            <a:r>
              <a:rPr lang="en-US" altLang="zh-CN" dirty="0"/>
              <a:t>C/C++</a:t>
            </a:r>
            <a:r>
              <a:rPr lang="zh-CN" altLang="zh-CN" dirty="0"/>
              <a:t>代码。</a:t>
            </a:r>
            <a:endParaRPr lang="en-US" altLang="zh-CN" dirty="0"/>
          </a:p>
          <a:p>
            <a:r>
              <a:rPr lang="en-US" altLang="zh-CN" dirty="0"/>
              <a:t>Android Studio</a:t>
            </a:r>
            <a:r>
              <a:rPr lang="zh-CN" altLang="en-US" dirty="0"/>
              <a:t>默认安装时不包含</a:t>
            </a:r>
            <a:r>
              <a:rPr lang="en-US" altLang="zh-CN" dirty="0"/>
              <a:t>NDK</a:t>
            </a:r>
            <a:r>
              <a:rPr lang="zh-CN" altLang="en-US" dirty="0"/>
              <a:t>，需要开发者另外安装和配置</a:t>
            </a:r>
            <a:r>
              <a:rPr lang="en-US" altLang="zh-CN" dirty="0"/>
              <a:t>NDK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1721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NDK</a:t>
            </a:r>
            <a:r>
              <a:rPr lang="zh-CN" altLang="en-US" dirty="0" smtClean="0"/>
              <a:t>环境的搭建步骤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/>
              <a:t>到谷歌开发者网站下载最新的</a:t>
            </a:r>
            <a:r>
              <a:rPr lang="en-US" altLang="zh-CN" dirty="0"/>
              <a:t>NDK</a:t>
            </a:r>
            <a:r>
              <a:rPr lang="zh-CN" altLang="zh-CN" dirty="0" smtClean="0"/>
              <a:t>开发包</a:t>
            </a:r>
            <a:r>
              <a:rPr lang="zh-CN" altLang="en-US" dirty="0" smtClean="0"/>
              <a:t>，</a:t>
            </a:r>
            <a:r>
              <a:rPr lang="zh-CN" altLang="zh-CN" dirty="0"/>
              <a:t>下载完毕后，解压到</a:t>
            </a:r>
            <a:r>
              <a:rPr lang="zh-CN" altLang="zh-CN" dirty="0" smtClean="0"/>
              <a:t>本地路径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zh-CN" dirty="0"/>
              <a:t>在系统中增加</a:t>
            </a:r>
            <a:r>
              <a:rPr lang="en-US" altLang="zh-CN" dirty="0"/>
              <a:t>NDK</a:t>
            </a:r>
            <a:r>
              <a:rPr lang="zh-CN" altLang="zh-CN" dirty="0"/>
              <a:t>的环境变量定义，如变量名为</a:t>
            </a:r>
            <a:r>
              <a:rPr lang="en-US" altLang="zh-CN" dirty="0"/>
              <a:t>NDK_ROOT</a:t>
            </a:r>
            <a:r>
              <a:rPr lang="zh-CN" altLang="zh-CN" dirty="0"/>
              <a:t>，变量值</a:t>
            </a:r>
            <a:r>
              <a:rPr lang="zh-CN" altLang="zh-CN" dirty="0" smtClean="0"/>
              <a:t>为</a:t>
            </a:r>
            <a:r>
              <a:rPr lang="en-US" altLang="zh-CN" dirty="0" smtClean="0"/>
              <a:t>E:\Android\android-ndk-r23b</a:t>
            </a:r>
            <a:r>
              <a:rPr lang="zh-CN" altLang="zh-CN" dirty="0" smtClean="0"/>
              <a:t>。</a:t>
            </a:r>
            <a:r>
              <a:rPr lang="zh-CN" altLang="zh-CN" dirty="0"/>
              <a:t>另外，在</a:t>
            </a:r>
            <a:r>
              <a:rPr lang="en-US" altLang="zh-CN" dirty="0"/>
              <a:t>Path</a:t>
            </a:r>
            <a:r>
              <a:rPr lang="zh-CN" altLang="zh-CN" dirty="0"/>
              <a:t>变量值后面补充</a:t>
            </a:r>
            <a:r>
              <a:rPr lang="en-US" altLang="zh-CN" dirty="0"/>
              <a:t>;%NDK_ROOT%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zh-CN" altLang="zh-CN" dirty="0"/>
              <a:t>在项目名称上右击，然后在弹出的菜单项中选择</a:t>
            </a:r>
            <a:r>
              <a:rPr lang="en-US" altLang="zh-CN" dirty="0"/>
              <a:t>Open Module Settings</a:t>
            </a:r>
            <a:r>
              <a:rPr lang="zh-CN" altLang="zh-CN" dirty="0"/>
              <a:t>，打开设置页面</a:t>
            </a:r>
            <a:r>
              <a:rPr lang="zh-CN" altLang="zh-CN" dirty="0" smtClean="0"/>
              <a:t>，</a:t>
            </a:r>
            <a:r>
              <a:rPr lang="zh-CN" altLang="zh-CN" dirty="0"/>
              <a:t>依次找到</a:t>
            </a:r>
            <a:r>
              <a:rPr lang="en-US" altLang="zh-CN" dirty="0"/>
              <a:t>SDK Location</a:t>
            </a:r>
            <a:r>
              <a:rPr lang="zh-CN" altLang="zh-CN" dirty="0"/>
              <a:t>→</a:t>
            </a:r>
            <a:r>
              <a:rPr lang="en-US" altLang="zh-CN" dirty="0"/>
              <a:t>NDK Location</a:t>
            </a:r>
            <a:r>
              <a:rPr lang="zh-CN" altLang="zh-CN" dirty="0"/>
              <a:t>，设置前面解压的</a:t>
            </a:r>
            <a:r>
              <a:rPr lang="en-US" altLang="zh-CN" dirty="0"/>
              <a:t>NDK</a:t>
            </a:r>
            <a:r>
              <a:rPr lang="zh-CN" altLang="zh-CN" dirty="0"/>
              <a:t>目录</a:t>
            </a:r>
            <a:r>
              <a:rPr lang="zh-CN" altLang="zh-CN" dirty="0" smtClean="0"/>
              <a:t>路径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447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NDK</a:t>
            </a:r>
            <a:r>
              <a:rPr lang="zh-CN" altLang="en-US" dirty="0" smtClean="0"/>
              <a:t>安装目录的设置界面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323" y="1985629"/>
            <a:ext cx="6843353" cy="4031329"/>
          </a:xfrm>
        </p:spPr>
      </p:pic>
    </p:spTree>
    <p:extLst>
      <p:ext uri="{BB962C8B-B14F-4D97-AF65-F5344CB8AC3E}">
        <p14:creationId xmlns:p14="http://schemas.microsoft.com/office/powerpoint/2010/main" val="103444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如何给</a:t>
            </a:r>
            <a:r>
              <a:rPr lang="zh-CN" altLang="zh-CN" dirty="0" smtClean="0"/>
              <a:t>模块</a:t>
            </a:r>
            <a:r>
              <a:rPr lang="zh-CN" altLang="zh-CN" dirty="0"/>
              <a:t>添加</a:t>
            </a:r>
            <a:r>
              <a:rPr lang="en-US" altLang="zh-CN" dirty="0"/>
              <a:t>JNI</a:t>
            </a:r>
            <a:r>
              <a:rPr lang="zh-CN" altLang="zh-CN" dirty="0"/>
              <a:t>支持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/>
              <a:t>在模块的</a:t>
            </a:r>
            <a:r>
              <a:rPr lang="en-US" altLang="zh-CN" dirty="0" err="1"/>
              <a:t>src</a:t>
            </a:r>
            <a:r>
              <a:rPr lang="en-US" altLang="zh-CN" dirty="0"/>
              <a:t>/main</a:t>
            </a:r>
            <a:r>
              <a:rPr lang="zh-CN" altLang="zh-CN" dirty="0"/>
              <a:t>路径下创建名为</a:t>
            </a:r>
            <a:r>
              <a:rPr lang="en-US" altLang="zh-CN" dirty="0" err="1"/>
              <a:t>jni</a:t>
            </a:r>
            <a:r>
              <a:rPr lang="zh-CN" altLang="zh-CN" dirty="0"/>
              <a:t>的</a:t>
            </a:r>
            <a:r>
              <a:rPr lang="zh-CN" altLang="zh-CN" dirty="0" smtClean="0"/>
              <a:t>目录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zh-CN" dirty="0"/>
              <a:t>右击模块名称，在右键菜单中选择</a:t>
            </a:r>
            <a:r>
              <a:rPr lang="en-US" altLang="zh-CN" dirty="0"/>
              <a:t>Link C++ Project with </a:t>
            </a:r>
            <a:r>
              <a:rPr lang="en-US" altLang="zh-CN" dirty="0" err="1" smtClean="0"/>
              <a:t>Gradle</a:t>
            </a:r>
            <a:r>
              <a:rPr lang="zh-CN" altLang="en-US" dirty="0" smtClean="0"/>
              <a:t>，在弹出</a:t>
            </a:r>
            <a:r>
              <a:rPr lang="zh-CN" altLang="zh-CN" dirty="0" smtClean="0"/>
              <a:t>配置页面</a:t>
            </a:r>
            <a:r>
              <a:rPr lang="zh-CN" altLang="en-US" dirty="0" smtClean="0"/>
              <a:t>的</a:t>
            </a:r>
            <a:r>
              <a:rPr lang="en-US" altLang="zh-CN" dirty="0" smtClean="0"/>
              <a:t>Build </a:t>
            </a:r>
            <a:r>
              <a:rPr lang="en-US" altLang="zh-CN" dirty="0"/>
              <a:t>System</a:t>
            </a:r>
            <a:r>
              <a:rPr lang="zh-CN" altLang="zh-CN" dirty="0"/>
              <a:t>一栏下拉选择</a:t>
            </a:r>
            <a:r>
              <a:rPr lang="en-US" altLang="zh-CN" dirty="0" err="1" smtClean="0"/>
              <a:t>ndk</a:t>
            </a:r>
            <a:r>
              <a:rPr lang="en-US" altLang="zh-CN" dirty="0" smtClean="0"/>
              <a:t>-build</a:t>
            </a:r>
            <a:r>
              <a:rPr lang="zh-CN" altLang="en-US" dirty="0" smtClean="0"/>
              <a:t>，</a:t>
            </a:r>
            <a:r>
              <a:rPr lang="zh-CN" altLang="zh-CN" dirty="0"/>
              <a:t>在</a:t>
            </a:r>
            <a:r>
              <a:rPr lang="en-US" altLang="zh-CN" dirty="0"/>
              <a:t>Project Path</a:t>
            </a:r>
            <a:r>
              <a:rPr lang="zh-CN" altLang="zh-CN" dirty="0"/>
              <a:t>一栏选择</a:t>
            </a:r>
            <a:r>
              <a:rPr lang="en-US" altLang="zh-CN" dirty="0" err="1"/>
              <a:t>mk</a:t>
            </a:r>
            <a:r>
              <a:rPr lang="zh-CN" altLang="zh-CN" dirty="0"/>
              <a:t>文件的</a:t>
            </a:r>
            <a:r>
              <a:rPr lang="zh-CN" altLang="zh-CN" dirty="0" smtClean="0"/>
              <a:t>路径</a:t>
            </a:r>
            <a:r>
              <a:rPr lang="zh-CN" altLang="en-US" dirty="0" smtClean="0"/>
              <a:t>，</a:t>
            </a:r>
            <a:r>
              <a:rPr lang="zh-CN" altLang="zh-CN" dirty="0" smtClean="0"/>
              <a:t>单击</a:t>
            </a:r>
            <a:r>
              <a:rPr lang="en-US" altLang="zh-CN" dirty="0"/>
              <a:t>OK</a:t>
            </a:r>
            <a:r>
              <a:rPr lang="zh-CN" altLang="zh-CN" dirty="0" smtClean="0"/>
              <a:t>按钮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）依次</a:t>
            </a:r>
            <a:r>
              <a:rPr lang="zh-CN" altLang="zh-CN" dirty="0"/>
              <a:t>选择菜单</a:t>
            </a:r>
            <a:r>
              <a:rPr lang="en-US" altLang="zh-CN" dirty="0"/>
              <a:t>Build</a:t>
            </a:r>
            <a:r>
              <a:rPr lang="zh-CN" altLang="zh-CN" dirty="0"/>
              <a:t>→</a:t>
            </a:r>
            <a:r>
              <a:rPr lang="en-US" altLang="zh-CN" dirty="0"/>
              <a:t>Make Module ***</a:t>
            </a:r>
            <a:r>
              <a:rPr lang="zh-CN" altLang="zh-CN" dirty="0" smtClean="0"/>
              <a:t>，</a:t>
            </a:r>
            <a:r>
              <a:rPr lang="zh-CN" altLang="en-US" dirty="0" smtClean="0"/>
              <a:t>开始编译</a:t>
            </a:r>
            <a:r>
              <a:rPr lang="en-US" altLang="zh-CN" dirty="0" smtClean="0"/>
              <a:t>C/C</a:t>
            </a:r>
            <a:r>
              <a:rPr lang="en-US" altLang="zh-CN" dirty="0"/>
              <a:t>++</a:t>
            </a:r>
            <a:r>
              <a:rPr lang="zh-CN" altLang="zh-CN" dirty="0" smtClean="0"/>
              <a:t>代码。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</a:t>
            </a:r>
            <a:r>
              <a:rPr lang="zh-CN" altLang="zh-CN" dirty="0"/>
              <a:t>在</a:t>
            </a:r>
            <a:r>
              <a:rPr lang="en-US" altLang="zh-CN" dirty="0" err="1"/>
              <a:t>src</a:t>
            </a:r>
            <a:r>
              <a:rPr lang="en-US" altLang="zh-CN" dirty="0"/>
              <a:t>/main</a:t>
            </a:r>
            <a:r>
              <a:rPr lang="zh-CN" altLang="zh-CN" dirty="0"/>
              <a:t>路径下创建</a:t>
            </a:r>
            <a:r>
              <a:rPr lang="en-US" altLang="zh-CN" dirty="0"/>
              <a:t>so</a:t>
            </a:r>
            <a:r>
              <a:rPr lang="zh-CN" altLang="zh-CN" dirty="0"/>
              <a:t>库的保存目录，目录名称为</a:t>
            </a:r>
            <a:r>
              <a:rPr lang="en-US" altLang="zh-CN" dirty="0" err="1"/>
              <a:t>jniLibs</a:t>
            </a:r>
            <a:r>
              <a:rPr lang="zh-CN" altLang="zh-CN" dirty="0"/>
              <a:t>，并将生成的</a:t>
            </a:r>
            <a:r>
              <a:rPr lang="en-US" altLang="zh-CN" dirty="0"/>
              <a:t>so</a:t>
            </a:r>
            <a:r>
              <a:rPr lang="zh-CN" altLang="zh-CN" dirty="0"/>
              <a:t>文件复制到该目录下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</a:t>
            </a:r>
            <a:r>
              <a:rPr lang="zh-CN" altLang="zh-CN" dirty="0"/>
              <a:t>重新运行</a:t>
            </a:r>
            <a:r>
              <a:rPr lang="en-US" altLang="zh-CN" dirty="0" smtClean="0"/>
              <a:t>App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85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15.1  </a:t>
            </a:r>
            <a:r>
              <a:rPr lang="zh-CN" altLang="en-US" dirty="0" smtClean="0"/>
              <a:t>浏览网页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本节介绍手机</a:t>
            </a:r>
            <a:r>
              <a:rPr lang="en-US" altLang="zh-CN" dirty="0"/>
              <a:t>App</a:t>
            </a:r>
            <a:r>
              <a:rPr lang="zh-CN" altLang="zh-CN" dirty="0"/>
              <a:t>浏览网页的几种方式，内容包括如何打开存储卡上的本地网页文件，如何实现简单的网页浏览器来加载在线网页，如何将</a:t>
            </a:r>
            <a:r>
              <a:rPr lang="en-US" altLang="zh-CN" dirty="0"/>
              <a:t>EPUB</a:t>
            </a:r>
            <a:r>
              <a:rPr lang="zh-CN" altLang="zh-CN" dirty="0"/>
              <a:t>文档转换为网页文件以便通过网页视图浏览文档内容。</a:t>
            </a:r>
            <a:endParaRPr lang="zh-CN" altLang="en-US" dirty="0" smtClean="0"/>
          </a:p>
          <a:p>
            <a:r>
              <a:rPr lang="en-US" altLang="zh-CN" dirty="0" smtClean="0"/>
              <a:t>15.1.1  </a:t>
            </a:r>
            <a:r>
              <a:rPr lang="zh-CN" altLang="en-US" dirty="0" smtClean="0"/>
              <a:t>打开本地网页</a:t>
            </a:r>
            <a:endParaRPr lang="en-US" altLang="zh-CN" dirty="0" smtClean="0"/>
          </a:p>
          <a:p>
            <a:r>
              <a:rPr lang="en-US" altLang="zh-CN" dirty="0" smtClean="0"/>
              <a:t>15.1.2  </a:t>
            </a:r>
            <a:r>
              <a:rPr lang="zh-CN" altLang="en-US" dirty="0" smtClean="0"/>
              <a:t>网页浏览器</a:t>
            </a:r>
            <a:endParaRPr lang="en-US" altLang="zh-CN" dirty="0" smtClean="0"/>
          </a:p>
          <a:p>
            <a:r>
              <a:rPr lang="en-US" altLang="zh-CN" dirty="0" smtClean="0"/>
              <a:t>15.1.3  </a:t>
            </a:r>
            <a:r>
              <a:rPr lang="zh-CN" altLang="en-US" dirty="0" smtClean="0"/>
              <a:t>浏览</a:t>
            </a:r>
            <a:r>
              <a:rPr lang="en-US" altLang="zh-CN" dirty="0" smtClean="0"/>
              <a:t>EPUB</a:t>
            </a:r>
            <a:r>
              <a:rPr lang="zh-CN" altLang="en-US" dirty="0" smtClean="0"/>
              <a:t>文档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3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15.4.2  </a:t>
            </a:r>
            <a:r>
              <a:rPr lang="zh-CN" altLang="en-US" dirty="0"/>
              <a:t>创建</a:t>
            </a:r>
            <a:r>
              <a:rPr lang="en-US" altLang="zh-CN" dirty="0"/>
              <a:t>JNI</a:t>
            </a:r>
            <a:r>
              <a:rPr lang="zh-CN" altLang="en-US" dirty="0"/>
              <a:t>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JNI</a:t>
            </a:r>
            <a:r>
              <a:rPr lang="zh-CN" altLang="zh-CN" dirty="0"/>
              <a:t>是</a:t>
            </a:r>
            <a:r>
              <a:rPr lang="en-US" altLang="zh-CN" dirty="0"/>
              <a:t>Java Native Interface</a:t>
            </a:r>
            <a:r>
              <a:rPr lang="zh-CN" altLang="zh-CN" dirty="0"/>
              <a:t>的缩写，提供了若干</a:t>
            </a:r>
            <a:r>
              <a:rPr lang="en-US" altLang="zh-CN" dirty="0"/>
              <a:t>API</a:t>
            </a:r>
            <a:r>
              <a:rPr lang="zh-CN" altLang="zh-CN" dirty="0"/>
              <a:t>实现</a:t>
            </a:r>
            <a:r>
              <a:rPr lang="en-US" altLang="zh-CN" dirty="0"/>
              <a:t>Java</a:t>
            </a:r>
            <a:r>
              <a:rPr lang="zh-CN" altLang="zh-CN" dirty="0"/>
              <a:t>和其他语言的</a:t>
            </a:r>
            <a:r>
              <a:rPr lang="zh-CN" altLang="zh-CN" dirty="0" smtClean="0"/>
              <a:t>通信。</a:t>
            </a:r>
            <a:endParaRPr lang="en-US" altLang="zh-CN" dirty="0"/>
          </a:p>
          <a:p>
            <a:r>
              <a:rPr lang="zh-CN" altLang="zh-CN" dirty="0"/>
              <a:t>虽然</a:t>
            </a:r>
            <a:r>
              <a:rPr lang="en-US" altLang="zh-CN" dirty="0"/>
              <a:t>JNI</a:t>
            </a:r>
            <a:r>
              <a:rPr lang="zh-CN" altLang="zh-CN" dirty="0"/>
              <a:t>是</a:t>
            </a:r>
            <a:r>
              <a:rPr lang="en-US" altLang="zh-CN" dirty="0"/>
              <a:t>Java</a:t>
            </a:r>
            <a:r>
              <a:rPr lang="zh-CN" altLang="zh-CN" dirty="0"/>
              <a:t>平台的标准，但是要想在</a:t>
            </a:r>
            <a:r>
              <a:rPr lang="en-US" altLang="zh-CN" dirty="0"/>
              <a:t>Android</a:t>
            </a:r>
            <a:r>
              <a:rPr lang="zh-CN" altLang="zh-CN" dirty="0"/>
              <a:t>上使用</a:t>
            </a:r>
            <a:r>
              <a:rPr lang="en-US" altLang="zh-CN" dirty="0"/>
              <a:t>JNI</a:t>
            </a:r>
            <a:r>
              <a:rPr lang="zh-CN" altLang="zh-CN" dirty="0"/>
              <a:t>，还得配合</a:t>
            </a:r>
            <a:r>
              <a:rPr lang="en-US" altLang="zh-CN" dirty="0"/>
              <a:t>NDK</a:t>
            </a:r>
            <a:r>
              <a:rPr lang="zh-CN" altLang="zh-CN" dirty="0"/>
              <a:t>才行。</a:t>
            </a:r>
            <a:endParaRPr lang="en-US" altLang="zh-CN" dirty="0"/>
          </a:p>
          <a:p>
            <a:r>
              <a:rPr lang="en-US" altLang="zh-CN" dirty="0"/>
              <a:t>NDK</a:t>
            </a:r>
            <a:r>
              <a:rPr lang="zh-CN" altLang="zh-CN" dirty="0"/>
              <a:t>提供了</a:t>
            </a:r>
            <a:r>
              <a:rPr lang="en-US" altLang="zh-CN" dirty="0"/>
              <a:t>C/C++</a:t>
            </a:r>
            <a:r>
              <a:rPr lang="zh-CN" altLang="zh-CN" dirty="0"/>
              <a:t>标准库的头文件和标准库</a:t>
            </a:r>
            <a:r>
              <a:rPr lang="zh-CN" altLang="zh-CN" dirty="0" smtClean="0"/>
              <a:t>的链接文件</a:t>
            </a:r>
            <a:r>
              <a:rPr lang="zh-CN" altLang="en-US" dirty="0" smtClean="0"/>
              <a:t>，</a:t>
            </a:r>
            <a:r>
              <a:rPr lang="zh-CN" altLang="zh-CN" dirty="0"/>
              <a:t>而</a:t>
            </a:r>
            <a:r>
              <a:rPr lang="en-US" altLang="zh-CN" dirty="0"/>
              <a:t>JNI</a:t>
            </a:r>
            <a:r>
              <a:rPr lang="zh-CN" altLang="zh-CN" dirty="0"/>
              <a:t>开发只是在</a:t>
            </a:r>
            <a:r>
              <a:rPr lang="en-US" altLang="zh-CN" dirty="0"/>
              <a:t>App</a:t>
            </a:r>
            <a:r>
              <a:rPr lang="zh-CN" altLang="zh-CN" dirty="0"/>
              <a:t>工程下编写</a:t>
            </a:r>
            <a:r>
              <a:rPr lang="en-US" altLang="zh-CN" dirty="0"/>
              <a:t>C/C++</a:t>
            </a:r>
            <a:r>
              <a:rPr lang="zh-CN" altLang="zh-CN" dirty="0"/>
              <a:t>代码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依据</a:t>
            </a:r>
            <a:r>
              <a:rPr lang="en-US" altLang="zh-CN" dirty="0" err="1"/>
              <a:t>build.gradle</a:t>
            </a:r>
            <a:r>
              <a:rPr lang="zh-CN" altLang="zh-CN" dirty="0"/>
              <a:t>和</a:t>
            </a:r>
            <a:r>
              <a:rPr lang="en-US" altLang="zh-CN" dirty="0" err="1"/>
              <a:t>mk</a:t>
            </a:r>
            <a:r>
              <a:rPr lang="zh-CN" altLang="zh-CN" dirty="0"/>
              <a:t>文件</a:t>
            </a:r>
            <a:r>
              <a:rPr lang="zh-CN" altLang="en-US" dirty="0"/>
              <a:t>定义的</a:t>
            </a:r>
            <a:r>
              <a:rPr lang="zh-CN" altLang="zh-CN" dirty="0"/>
              <a:t>编译规则</a:t>
            </a:r>
            <a:r>
              <a:rPr lang="zh-CN" altLang="en-US" dirty="0"/>
              <a:t>，</a:t>
            </a:r>
            <a:r>
              <a:rPr lang="zh-CN" altLang="zh-CN" dirty="0"/>
              <a:t>编译</a:t>
            </a:r>
            <a:r>
              <a:rPr lang="zh-CN" altLang="en-US" dirty="0"/>
              <a:t>生成</a:t>
            </a:r>
            <a:r>
              <a:rPr lang="en-US" altLang="zh-CN" dirty="0"/>
              <a:t>so</a:t>
            </a:r>
            <a:r>
              <a:rPr lang="zh-CN" altLang="zh-CN" dirty="0"/>
              <a:t>动态库文件，才能在</a:t>
            </a:r>
            <a:r>
              <a:rPr lang="en-US" altLang="zh-CN" dirty="0"/>
              <a:t>App</a:t>
            </a:r>
            <a:r>
              <a:rPr lang="zh-CN" altLang="zh-CN" dirty="0"/>
              <a:t>中通过</a:t>
            </a:r>
            <a:r>
              <a:rPr lang="en-US" altLang="zh-CN" dirty="0"/>
              <a:t>Java</a:t>
            </a:r>
            <a:r>
              <a:rPr lang="zh-CN" altLang="zh-CN" dirty="0"/>
              <a:t>代码调用</a:t>
            </a:r>
            <a:r>
              <a:rPr lang="en-US" altLang="zh-CN" dirty="0"/>
              <a:t>JNI</a:t>
            </a:r>
            <a:r>
              <a:rPr lang="zh-CN" altLang="zh-CN" dirty="0"/>
              <a:t>接口。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75443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JNI</a:t>
            </a:r>
            <a:r>
              <a:rPr lang="zh-CN" altLang="en-US" dirty="0" smtClean="0"/>
              <a:t>开发的具体步骤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/>
              <a:t>确保</a:t>
            </a:r>
            <a:r>
              <a:rPr lang="en-US" altLang="zh-CN" dirty="0"/>
              <a:t>NDK</a:t>
            </a:r>
            <a:r>
              <a:rPr lang="zh-CN" altLang="zh-CN" dirty="0"/>
              <a:t>环境搭建完成，并且本模块已经添加</a:t>
            </a:r>
            <a:r>
              <a:rPr lang="zh-CN" altLang="zh-CN" dirty="0" smtClean="0"/>
              <a:t>了</a:t>
            </a:r>
            <a:r>
              <a:rPr lang="en-US" altLang="zh-CN" dirty="0" smtClean="0"/>
              <a:t>JNI</a:t>
            </a:r>
            <a:r>
              <a:rPr lang="zh-CN" altLang="zh-CN" dirty="0" smtClean="0"/>
              <a:t>支持</a:t>
            </a:r>
            <a:r>
              <a:rPr lang="zh-CN" altLang="zh-CN" dirty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zh-CN" dirty="0"/>
              <a:t>在要调用</a:t>
            </a:r>
            <a:r>
              <a:rPr lang="en-US" altLang="zh-CN" dirty="0"/>
              <a:t>JNI</a:t>
            </a:r>
            <a:r>
              <a:rPr lang="zh-CN" altLang="zh-CN" dirty="0"/>
              <a:t>接口的</a:t>
            </a:r>
            <a:r>
              <a:rPr lang="en-US" altLang="zh-CN" dirty="0"/>
              <a:t>Activity</a:t>
            </a:r>
            <a:r>
              <a:rPr lang="zh-CN" altLang="zh-CN" dirty="0"/>
              <a:t>代码中添加</a:t>
            </a:r>
            <a:r>
              <a:rPr lang="en-US" altLang="zh-CN" dirty="0"/>
              <a:t>JNI</a:t>
            </a:r>
            <a:r>
              <a:rPr lang="zh-CN" altLang="zh-CN" dirty="0"/>
              <a:t>接口定义，并在初始化时加载</a:t>
            </a:r>
            <a:r>
              <a:rPr lang="en-US" altLang="zh-CN" dirty="0"/>
              <a:t>JNI</a:t>
            </a:r>
            <a:r>
              <a:rPr lang="zh-CN" altLang="zh-CN" dirty="0"/>
              <a:t>动态</a:t>
            </a:r>
            <a:r>
              <a:rPr lang="zh-CN" altLang="zh-CN" dirty="0" smtClean="0"/>
              <a:t>库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zh-CN" altLang="zh-CN" dirty="0"/>
              <a:t>转到工程的</a:t>
            </a:r>
            <a:r>
              <a:rPr lang="en-US" altLang="zh-CN" dirty="0" err="1"/>
              <a:t>jni</a:t>
            </a:r>
            <a:r>
              <a:rPr lang="zh-CN" altLang="zh-CN" dirty="0"/>
              <a:t>目录下</a:t>
            </a:r>
            <a:r>
              <a:rPr lang="zh-CN" altLang="zh-CN" dirty="0" smtClean="0"/>
              <a:t>，编写</a:t>
            </a:r>
            <a:r>
              <a:rPr lang="en-US" altLang="zh-CN" dirty="0"/>
              <a:t>C/C++</a:t>
            </a:r>
            <a:r>
              <a:rPr lang="zh-CN" altLang="zh-CN" dirty="0"/>
              <a:t>代码。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</a:t>
            </a:r>
            <a:r>
              <a:rPr lang="zh-CN" altLang="zh-CN" dirty="0"/>
              <a:t>在</a:t>
            </a:r>
            <a:r>
              <a:rPr lang="en-US" altLang="zh-CN" dirty="0" err="1"/>
              <a:t>jni</a:t>
            </a:r>
            <a:r>
              <a:rPr lang="zh-CN" altLang="zh-CN" dirty="0"/>
              <a:t>目录创建一个</a:t>
            </a:r>
            <a:r>
              <a:rPr lang="en-US" altLang="zh-CN" dirty="0" err="1"/>
              <a:t>mk</a:t>
            </a:r>
            <a:r>
              <a:rPr lang="zh-CN" altLang="zh-CN" dirty="0"/>
              <a:t>文件单独定义编译规则，并在</a:t>
            </a:r>
            <a:r>
              <a:rPr lang="en-US" altLang="zh-CN" dirty="0" err="1"/>
              <a:t>build.gradle</a:t>
            </a:r>
            <a:r>
              <a:rPr lang="zh-CN" altLang="zh-CN" dirty="0" smtClean="0"/>
              <a:t>中指定</a:t>
            </a:r>
            <a:r>
              <a:rPr lang="en-US" altLang="zh-CN" dirty="0" err="1"/>
              <a:t>mk</a:t>
            </a:r>
            <a:r>
              <a:rPr lang="zh-CN" altLang="zh-CN" dirty="0"/>
              <a:t>文件的路径。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</a:t>
            </a:r>
            <a:r>
              <a:rPr lang="zh-CN" altLang="zh-CN" dirty="0"/>
              <a:t>编译</a:t>
            </a:r>
            <a:r>
              <a:rPr lang="en-US" altLang="zh-CN" dirty="0"/>
              <a:t>JNI</a:t>
            </a:r>
            <a:r>
              <a:rPr lang="zh-CN" altLang="zh-CN" dirty="0"/>
              <a:t>代码，并把编译生成的</a:t>
            </a:r>
            <a:r>
              <a:rPr lang="en-US" altLang="zh-CN" dirty="0"/>
              <a:t>so</a:t>
            </a:r>
            <a:r>
              <a:rPr lang="zh-CN" altLang="zh-CN" dirty="0"/>
              <a:t>库复制到</a:t>
            </a:r>
            <a:r>
              <a:rPr lang="en-US" altLang="zh-CN" dirty="0" err="1"/>
              <a:t>jniLibs</a:t>
            </a:r>
            <a:r>
              <a:rPr lang="zh-CN" altLang="zh-CN" dirty="0"/>
              <a:t>目录，再重新运行</a:t>
            </a:r>
            <a:r>
              <a:rPr lang="en-US" altLang="zh-CN" dirty="0"/>
              <a:t>App</a:t>
            </a:r>
            <a:r>
              <a:rPr lang="zh-CN" altLang="zh-CN" dirty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433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Android.mk</a:t>
            </a:r>
            <a:r>
              <a:rPr lang="zh-CN" altLang="zh-CN" dirty="0" smtClean="0"/>
              <a:t>的</a:t>
            </a:r>
            <a:r>
              <a:rPr lang="zh-CN" altLang="en-US" dirty="0" smtClean="0"/>
              <a:t>编译规则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0394316"/>
              </p:ext>
            </p:extLst>
          </p:nvPr>
        </p:nvGraphicFramePr>
        <p:xfrm>
          <a:off x="838200" y="2136171"/>
          <a:ext cx="10515600" cy="3257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6188"/>
                <a:gridCol w="3576918"/>
                <a:gridCol w="2922494"/>
              </a:tblGrid>
              <a:tr h="542894"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Android.mk</a:t>
                      </a:r>
                      <a:r>
                        <a:rPr lang="zh-CN" sz="1800" dirty="0" smtClean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的规则</a:t>
                      </a:r>
                      <a:r>
                        <a:rPr lang="zh-CN" sz="18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名称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说明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常用值</a:t>
                      </a:r>
                    </a:p>
                  </a:txBody>
                  <a:tcPr marL="68580" marR="68580" marT="0" marB="0" anchor="ctr"/>
                </a:tc>
              </a:tr>
              <a:tr h="542894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LOCAL_MODULE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so</a:t>
                      </a: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库文件的名称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542894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LOCAL_SRC_FILES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需要编译的源文件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542894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LOCAL_CPPFLAGS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C++</a:t>
                      </a: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的编译标志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fexceptions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（支持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try..catch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..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</a:tr>
              <a:tr h="542894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LOCAL_LDLIBS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需要链接的库，多个库用逗号分隔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log</a:t>
                      </a: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（支持打印日志）</a:t>
                      </a:r>
                    </a:p>
                  </a:txBody>
                  <a:tcPr marL="68580" marR="68580" marT="0" marB="0" anchor="ctr"/>
                </a:tc>
              </a:tr>
              <a:tr h="542894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LOCAL_WHOLE_STATIC_LIBRARIES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要加载的静态库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android_support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12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JNI</a:t>
            </a:r>
            <a:r>
              <a:rPr lang="zh-CN" altLang="en-US" dirty="0" smtClean="0"/>
              <a:t>方法的调用结果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291390" y="477713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模拟器获得的指令集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917665" y="477713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真机获得的指令集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65057"/>
            <a:ext cx="4777596" cy="1777817"/>
          </a:xfrm>
          <a:prstGeom prst="rect">
            <a:avLst/>
          </a:prstGeom>
        </p:spPr>
      </p:pic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57" y="2050508"/>
            <a:ext cx="4878143" cy="2366803"/>
          </a:xfrm>
        </p:spPr>
      </p:pic>
    </p:spTree>
    <p:extLst>
      <p:ext uri="{BB962C8B-B14F-4D97-AF65-F5344CB8AC3E}">
        <p14:creationId xmlns:p14="http://schemas.microsoft.com/office/powerpoint/2010/main" val="143214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15.4.3  </a:t>
            </a:r>
            <a:r>
              <a:rPr lang="en-US" altLang="zh-CN" dirty="0"/>
              <a:t>JNI</a:t>
            </a:r>
            <a:r>
              <a:rPr lang="zh-CN" altLang="en-US" dirty="0"/>
              <a:t>实现加解密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实际开发中，</a:t>
            </a:r>
            <a:r>
              <a:rPr lang="en-US" altLang="zh-CN" dirty="0"/>
              <a:t>JNI</a:t>
            </a:r>
            <a:r>
              <a:rPr lang="zh-CN" altLang="zh-CN" dirty="0"/>
              <a:t>主要应用于如下业务场景：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 smtClean="0"/>
              <a:t>对</a:t>
            </a:r>
            <a:r>
              <a:rPr lang="zh-CN" altLang="zh-CN" dirty="0"/>
              <a:t>关键业务数据进行加解密</a:t>
            </a:r>
          </a:p>
          <a:p>
            <a:pPr lvl="1"/>
            <a:r>
              <a:rPr lang="en-US" altLang="zh-CN" dirty="0"/>
              <a:t>so</a:t>
            </a:r>
            <a:r>
              <a:rPr lang="zh-CN" altLang="zh-CN" dirty="0"/>
              <a:t>库到目前为止是不可破解的，使用</a:t>
            </a:r>
            <a:r>
              <a:rPr lang="en-US" altLang="zh-CN" dirty="0"/>
              <a:t>JNI</a:t>
            </a:r>
            <a:r>
              <a:rPr lang="zh-CN" altLang="zh-CN" dirty="0"/>
              <a:t>进行加解密更加安全。</a:t>
            </a:r>
            <a:endParaRPr lang="en-US" altLang="zh-CN" dirty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zh-CN" dirty="0" smtClean="0"/>
              <a:t>底层</a:t>
            </a:r>
            <a:r>
              <a:rPr lang="zh-CN" altLang="zh-CN" dirty="0"/>
              <a:t>的网络操作与设备操作</a:t>
            </a:r>
          </a:p>
          <a:p>
            <a:pPr lvl="1"/>
            <a:r>
              <a:rPr lang="en-US" altLang="zh-CN" dirty="0"/>
              <a:t>C/C++</a:t>
            </a:r>
            <a:r>
              <a:rPr lang="zh-CN" altLang="en-US" dirty="0"/>
              <a:t>比</a:t>
            </a:r>
            <a:r>
              <a:rPr lang="en-US" altLang="zh-CN" dirty="0"/>
              <a:t>Java</a:t>
            </a:r>
            <a:r>
              <a:rPr lang="zh-CN" altLang="en-US" dirty="0"/>
              <a:t>更</a:t>
            </a:r>
            <a:r>
              <a:rPr lang="zh-CN" altLang="zh-CN" dirty="0"/>
              <a:t>容易</a:t>
            </a:r>
            <a:r>
              <a:rPr lang="zh-CN" altLang="zh-CN" dirty="0" smtClean="0"/>
              <a:t>驾驭</a:t>
            </a:r>
            <a:r>
              <a:rPr lang="zh-CN" altLang="en-US" dirty="0" smtClean="0"/>
              <a:t>硬件和网络等</a:t>
            </a:r>
            <a:r>
              <a:rPr lang="zh-CN" altLang="zh-CN" dirty="0" smtClean="0"/>
              <a:t>底层</a:t>
            </a:r>
            <a:r>
              <a:rPr lang="zh-CN" altLang="zh-CN" dirty="0"/>
              <a:t>操作。</a:t>
            </a:r>
            <a:endParaRPr lang="en-US" altLang="zh-CN" dirty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zh-CN" altLang="zh-CN" dirty="0" smtClean="0"/>
              <a:t>对</a:t>
            </a:r>
            <a:r>
              <a:rPr lang="zh-CN" altLang="zh-CN" dirty="0"/>
              <a:t>运行效率要求较高的场合</a:t>
            </a:r>
          </a:p>
          <a:p>
            <a:pPr lvl="1"/>
            <a:r>
              <a:rPr lang="en-US" altLang="zh-CN" dirty="0"/>
              <a:t>C/C++</a:t>
            </a:r>
            <a:r>
              <a:rPr lang="zh-CN" altLang="zh-CN" dirty="0"/>
              <a:t>的执行效率比</a:t>
            </a:r>
            <a:r>
              <a:rPr lang="en-US" altLang="zh-CN" dirty="0"/>
              <a:t>Java</a:t>
            </a:r>
            <a:r>
              <a:rPr lang="zh-CN" altLang="zh-CN" dirty="0"/>
              <a:t>高得多，</a:t>
            </a:r>
            <a:r>
              <a:rPr lang="zh-CN" altLang="en-US" dirty="0"/>
              <a:t>适用于</a:t>
            </a:r>
            <a:r>
              <a:rPr lang="zh-CN" altLang="zh-CN" dirty="0"/>
              <a:t>图像处理</a:t>
            </a:r>
            <a:r>
              <a:rPr lang="zh-CN" altLang="zh-CN" dirty="0" smtClean="0"/>
              <a:t>、</a:t>
            </a:r>
            <a:r>
              <a:rPr lang="zh-CN" altLang="en-US" dirty="0" smtClean="0"/>
              <a:t>音</a:t>
            </a:r>
            <a:r>
              <a:rPr lang="zh-CN" altLang="zh-CN" dirty="0" smtClean="0"/>
              <a:t>视频</a:t>
            </a:r>
            <a:r>
              <a:rPr lang="zh-CN" altLang="zh-CN" dirty="0"/>
              <a:t>处理等场合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</a:t>
            </a:r>
            <a:r>
              <a:rPr lang="zh-CN" altLang="zh-CN" dirty="0" smtClean="0"/>
              <a:t>跨</a:t>
            </a:r>
            <a:r>
              <a:rPr lang="zh-CN" altLang="zh-CN" dirty="0"/>
              <a:t>平台的应用移植</a:t>
            </a:r>
          </a:p>
          <a:p>
            <a:pPr lvl="1"/>
            <a:r>
              <a:rPr lang="zh-CN" altLang="zh-CN" dirty="0"/>
              <a:t>采用</a:t>
            </a:r>
            <a:r>
              <a:rPr lang="en-US" altLang="zh-CN" dirty="0"/>
              <a:t>C/C++</a:t>
            </a:r>
            <a:r>
              <a:rPr lang="zh-CN" altLang="en-US" dirty="0"/>
              <a:t>编码，</a:t>
            </a:r>
            <a:r>
              <a:rPr lang="en-US" altLang="zh-CN" dirty="0"/>
              <a:t> </a:t>
            </a:r>
            <a:r>
              <a:rPr lang="zh-CN" altLang="en-US" dirty="0"/>
              <a:t>不但</a:t>
            </a:r>
            <a:r>
              <a:rPr lang="en-US" altLang="zh-CN" dirty="0"/>
              <a:t>Android</a:t>
            </a:r>
            <a:r>
              <a:rPr lang="zh-CN" altLang="zh-CN" dirty="0"/>
              <a:t>可以通过</a:t>
            </a:r>
            <a:r>
              <a:rPr lang="en-US" altLang="zh-CN" dirty="0"/>
              <a:t>JNI</a:t>
            </a:r>
            <a:r>
              <a:rPr lang="zh-CN" altLang="zh-CN" dirty="0"/>
              <a:t>调用，</a:t>
            </a:r>
            <a:r>
              <a:rPr lang="en-US" altLang="zh-CN" dirty="0"/>
              <a:t> iOS</a:t>
            </a:r>
            <a:r>
              <a:rPr lang="zh-CN" altLang="en-US" dirty="0"/>
              <a:t>也</a:t>
            </a:r>
            <a:r>
              <a:rPr lang="zh-CN" altLang="zh-CN" dirty="0"/>
              <a:t>能直接编译运行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13022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JNI</a:t>
            </a:r>
            <a:r>
              <a:rPr lang="zh-CN" altLang="zh-CN" dirty="0"/>
              <a:t>实现加解密的效果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499991" y="5661213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JNI</a:t>
            </a:r>
            <a:r>
              <a:rPr lang="zh-CN" altLang="zh-CN" dirty="0"/>
              <a:t>的加密结果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984309" y="5661213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JNI</a:t>
            </a:r>
            <a:r>
              <a:rPr lang="zh-CN" altLang="zh-CN" dirty="0"/>
              <a:t>的解密结果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92" y="2001240"/>
            <a:ext cx="4559358" cy="322954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299" y="2001240"/>
            <a:ext cx="4563373" cy="323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15.4.4  </a:t>
            </a:r>
            <a:r>
              <a:rPr lang="zh-CN" altLang="en-US" dirty="0"/>
              <a:t>采取</a:t>
            </a:r>
            <a:r>
              <a:rPr lang="en-US" altLang="zh-CN" dirty="0" err="1"/>
              <a:t>CMake</a:t>
            </a:r>
            <a:r>
              <a:rPr lang="zh-CN" altLang="en-US" dirty="0"/>
              <a:t>编译方式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759" y="1690688"/>
            <a:ext cx="5550482" cy="4696109"/>
          </a:xfrm>
        </p:spPr>
      </p:pic>
    </p:spTree>
    <p:extLst>
      <p:ext uri="{BB962C8B-B14F-4D97-AF65-F5344CB8AC3E}">
        <p14:creationId xmlns:p14="http://schemas.microsoft.com/office/powerpoint/2010/main" val="414710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CMake</a:t>
            </a:r>
            <a:r>
              <a:rPr lang="zh-CN" altLang="en-US" dirty="0" smtClean="0"/>
              <a:t>文件的配置规则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CMake</a:t>
            </a:r>
            <a:r>
              <a:rPr lang="zh-CN" altLang="en-US" dirty="0"/>
              <a:t>文件名叫</a:t>
            </a:r>
            <a:r>
              <a:rPr lang="en-US" altLang="zh-CN" dirty="0"/>
              <a:t>CMakeLists.txt</a:t>
            </a:r>
            <a:r>
              <a:rPr lang="zh-CN" altLang="en-US" dirty="0"/>
              <a:t>，与</a:t>
            </a:r>
            <a:r>
              <a:rPr lang="en-US" altLang="zh-CN" dirty="0" err="1"/>
              <a:t>mk</a:t>
            </a:r>
            <a:r>
              <a:rPr lang="zh-CN" altLang="en-US" dirty="0"/>
              <a:t>文件一样放在</a:t>
            </a:r>
            <a:r>
              <a:rPr lang="en-US" altLang="zh-CN" dirty="0" err="1"/>
              <a:t>src</a:t>
            </a:r>
            <a:r>
              <a:rPr lang="en-US" altLang="zh-CN" dirty="0"/>
              <a:t>\main\</a:t>
            </a:r>
            <a:r>
              <a:rPr lang="en-US" altLang="zh-CN" dirty="0" err="1"/>
              <a:t>jni</a:t>
            </a:r>
            <a:r>
              <a:rPr lang="zh-CN" altLang="en-US" dirty="0"/>
              <a:t>目录下，它的配置</a:t>
            </a:r>
            <a:r>
              <a:rPr lang="zh-CN" altLang="en-US" dirty="0" smtClean="0"/>
              <a:t>规则说明</a:t>
            </a:r>
            <a:r>
              <a:rPr lang="zh-CN" altLang="en-US" dirty="0"/>
              <a:t>如下：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）指定</a:t>
            </a:r>
            <a:r>
              <a:rPr lang="en-US" altLang="zh-CN" dirty="0" err="1"/>
              <a:t>CMake</a:t>
            </a:r>
            <a:r>
              <a:rPr lang="zh-CN" altLang="en-US" dirty="0"/>
              <a:t>的最低要求版本号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）设置</a:t>
            </a:r>
            <a:r>
              <a:rPr lang="zh-CN" altLang="en-US" dirty="0"/>
              <a:t>环境变量的名称及其取值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）指定</a:t>
            </a:r>
            <a:r>
              <a:rPr lang="zh-CN" altLang="en-US" dirty="0"/>
              <a:t>项目的名称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）定义</a:t>
            </a:r>
            <a:r>
              <a:rPr lang="zh-CN" altLang="en-US" dirty="0"/>
              <a:t>文件的集合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）设置</a:t>
            </a:r>
            <a:r>
              <a:rPr lang="zh-CN" altLang="en-US" dirty="0"/>
              <a:t>编译类型，以及待编译的源码集合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6</a:t>
            </a:r>
            <a:r>
              <a:rPr lang="zh-CN" altLang="en-US" dirty="0" smtClean="0"/>
              <a:t>）指定</a:t>
            </a:r>
            <a:r>
              <a:rPr lang="zh-CN" altLang="en-US" dirty="0"/>
              <a:t>要链接哪些库</a:t>
            </a:r>
          </a:p>
        </p:txBody>
      </p:sp>
    </p:spTree>
    <p:extLst>
      <p:ext uri="{BB962C8B-B14F-4D97-AF65-F5344CB8AC3E}">
        <p14:creationId xmlns:p14="http://schemas.microsoft.com/office/powerpoint/2010/main" val="4294887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15.5  </a:t>
            </a:r>
            <a:r>
              <a:rPr lang="zh-CN" altLang="en-US" dirty="0"/>
              <a:t>实战项目：笔墨飘香之电子书架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书籍是知识的源泉，更是进步的阶梯，在历史悠久的中华大地上，每个人都热爱看书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看</a:t>
            </a:r>
            <a:r>
              <a:rPr lang="zh-CN" altLang="zh-CN" dirty="0"/>
              <a:t>教材可以求知，看小说可以娱乐，看专业书籍可以提升技能，故而早在互联网诞生之初，就流传着海量电子书籍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在</a:t>
            </a:r>
            <a:r>
              <a:rPr lang="zh-CN" altLang="zh-CN" dirty="0"/>
              <a:t>智能手机时代，通过手机阅读电子书更是方便，像爱读掌阅、</a:t>
            </a:r>
            <a:r>
              <a:rPr lang="en-US" altLang="zh-CN" dirty="0"/>
              <a:t>QQ</a:t>
            </a:r>
            <a:r>
              <a:rPr lang="zh-CN" altLang="zh-CN" dirty="0"/>
              <a:t>阅读、微信读书等</a:t>
            </a:r>
            <a:r>
              <a:rPr lang="en-US" altLang="zh-CN" dirty="0"/>
              <a:t>App</a:t>
            </a:r>
            <a:r>
              <a:rPr lang="zh-CN" altLang="zh-CN" dirty="0"/>
              <a:t>大行其道，更有番茄、七猫、疯读等小说</a:t>
            </a:r>
            <a:r>
              <a:rPr lang="en-US" altLang="zh-CN" dirty="0"/>
              <a:t>App</a:t>
            </a:r>
            <a:r>
              <a:rPr lang="zh-CN" altLang="zh-CN" dirty="0"/>
              <a:t>后来居上，为移动互联网增添了几缕墨痕书香</a:t>
            </a:r>
            <a:r>
              <a:rPr lang="zh-CN" altLang="zh-CN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354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15.5.1  </a:t>
            </a:r>
            <a:r>
              <a:rPr lang="zh-CN" altLang="en-US" dirty="0" smtClean="0"/>
              <a:t>需求</a:t>
            </a:r>
            <a:r>
              <a:rPr lang="zh-CN" altLang="en-US" dirty="0"/>
              <a:t>描述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文字的创制，使得人类的知识得以传承；造纸术和印刷术的发明，使得知识能够普及开来；智能手机的出现，推动了知识的便携化与</a:t>
            </a:r>
            <a:r>
              <a:rPr lang="zh-CN" altLang="zh-CN" dirty="0" smtClean="0"/>
              <a:t>多样化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手机阅读</a:t>
            </a:r>
            <a:r>
              <a:rPr lang="zh-CN" altLang="en-US" dirty="0" smtClean="0"/>
              <a:t>主要包括</a:t>
            </a:r>
            <a:r>
              <a:rPr lang="zh-CN" altLang="zh-CN" dirty="0" smtClean="0"/>
              <a:t>两</a:t>
            </a:r>
            <a:r>
              <a:rPr lang="zh-CN" altLang="zh-CN" dirty="0"/>
              <a:t>大功能</a:t>
            </a:r>
            <a:r>
              <a:rPr lang="zh-CN" altLang="zh-CN" dirty="0" smtClean="0"/>
              <a:t>点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 smtClean="0"/>
              <a:t>书架</a:t>
            </a:r>
            <a:r>
              <a:rPr lang="zh-CN" altLang="zh-CN" dirty="0"/>
              <a:t>管理，主要是书籍的增删改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zh-CN" dirty="0" smtClean="0"/>
              <a:t>浏览</a:t>
            </a:r>
            <a:r>
              <a:rPr lang="zh-CN" altLang="zh-CN" dirty="0"/>
              <a:t>操作，主要是翻页过程的处理。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35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15.1.1  </a:t>
            </a:r>
            <a:r>
              <a:rPr lang="zh-CN" altLang="en-US" dirty="0"/>
              <a:t>打开本地网页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网页不是一般的文本文件，而是包含一系列</a:t>
            </a:r>
            <a:r>
              <a:rPr lang="en-US" altLang="zh-CN" dirty="0"/>
              <a:t>html</a:t>
            </a:r>
            <a:r>
              <a:rPr lang="zh-CN" altLang="zh-CN" dirty="0"/>
              <a:t>标签的页面描述定义</a:t>
            </a:r>
            <a:r>
              <a:rPr lang="zh-CN" altLang="zh-CN" dirty="0" smtClean="0"/>
              <a:t>，</a:t>
            </a:r>
            <a:r>
              <a:rPr lang="zh-CN" altLang="zh-CN" dirty="0"/>
              <a:t>如果想显示网页的效果画面而非源代码，就得借助于网页视图</a:t>
            </a:r>
            <a:r>
              <a:rPr lang="en-US" altLang="zh-CN" dirty="0" err="1"/>
              <a:t>WebView</a:t>
            </a:r>
            <a:r>
              <a:rPr lang="zh-CN" altLang="zh-CN" dirty="0"/>
              <a:t>。</a:t>
            </a:r>
            <a:endParaRPr lang="en-US" altLang="zh-CN" dirty="0" smtClean="0"/>
          </a:p>
          <a:p>
            <a:r>
              <a:rPr lang="en-US" altLang="zh-CN" dirty="0" err="1" smtClean="0"/>
              <a:t>WebView</a:t>
            </a:r>
            <a:r>
              <a:rPr lang="zh-CN" altLang="zh-CN" dirty="0"/>
              <a:t>相当于</a:t>
            </a:r>
            <a:r>
              <a:rPr lang="en-US" altLang="zh-CN" dirty="0"/>
              <a:t>Android</a:t>
            </a:r>
            <a:r>
              <a:rPr lang="zh-CN" altLang="zh-CN" dirty="0"/>
              <a:t>的一个浏览器内核，可内嵌并展示</a:t>
            </a:r>
            <a:r>
              <a:rPr lang="en-US" altLang="zh-CN" dirty="0"/>
              <a:t>Web</a:t>
            </a:r>
            <a:r>
              <a:rPr lang="zh-CN" altLang="zh-CN" dirty="0"/>
              <a:t>页面，并处理</a:t>
            </a:r>
            <a:r>
              <a:rPr lang="en-US" altLang="zh-CN" dirty="0"/>
              <a:t>App</a:t>
            </a:r>
            <a:r>
              <a:rPr lang="zh-CN" altLang="zh-CN" dirty="0"/>
              <a:t>与</a:t>
            </a:r>
            <a:r>
              <a:rPr lang="en-US" altLang="zh-CN" dirty="0"/>
              <a:t>Web</a:t>
            </a:r>
            <a:r>
              <a:rPr lang="zh-CN" altLang="zh-CN" dirty="0"/>
              <a:t>的交互操作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调用</a:t>
            </a:r>
            <a:r>
              <a:rPr lang="en-US" altLang="zh-CN" dirty="0" err="1"/>
              <a:t>WebView</a:t>
            </a:r>
            <a:r>
              <a:rPr lang="zh-CN" altLang="zh-CN" dirty="0"/>
              <a:t>对象的</a:t>
            </a:r>
            <a:r>
              <a:rPr lang="en-US" altLang="zh-CN" dirty="0" err="1"/>
              <a:t>loadUrl</a:t>
            </a:r>
            <a:r>
              <a:rPr lang="zh-CN" altLang="zh-CN" dirty="0"/>
              <a:t>方法可让网页视图显示资产</a:t>
            </a:r>
            <a:r>
              <a:rPr lang="zh-CN" altLang="zh-CN" dirty="0" smtClean="0"/>
              <a:t>目录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assets</a:t>
            </a:r>
            <a:r>
              <a:rPr lang="zh-CN" altLang="en-US" dirty="0" smtClean="0"/>
              <a:t>目录）</a:t>
            </a:r>
            <a:r>
              <a:rPr lang="zh-CN" altLang="zh-CN" dirty="0" smtClean="0"/>
              <a:t>中</a:t>
            </a:r>
            <a:r>
              <a:rPr lang="zh-CN" altLang="zh-CN" dirty="0"/>
              <a:t>的网页，注意要在网页路径前加上“</a:t>
            </a:r>
            <a:r>
              <a:rPr lang="en-US" altLang="zh-CN" dirty="0"/>
              <a:t>file:///android_asset/</a:t>
            </a:r>
            <a:r>
              <a:rPr lang="zh-CN" altLang="zh-CN" dirty="0"/>
              <a:t>”，表示该网页来自于本地的</a:t>
            </a:r>
            <a:r>
              <a:rPr lang="en-US" altLang="zh-CN" dirty="0"/>
              <a:t>assets</a:t>
            </a:r>
            <a:r>
              <a:rPr lang="zh-CN" altLang="zh-CN" dirty="0" smtClean="0"/>
              <a:t>目录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499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QQ</a:t>
            </a:r>
            <a:r>
              <a:rPr lang="zh-CN" altLang="en-US" dirty="0" smtClean="0"/>
              <a:t>阅读的书架管理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729" y="1690688"/>
            <a:ext cx="2196002" cy="435133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407" y="1690688"/>
            <a:ext cx="2196003" cy="43513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01651" y="618742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流浪地球的内容介绍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907913" y="618742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添加新书后的书架界面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9172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15.5.2  </a:t>
            </a:r>
            <a:r>
              <a:rPr lang="zh-CN" altLang="en-US" dirty="0" smtClean="0"/>
              <a:t>功能分析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解析电子书主要解决以下两个问题：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 smtClean="0"/>
              <a:t>将</a:t>
            </a:r>
            <a:r>
              <a:rPr lang="zh-CN" altLang="zh-CN" dirty="0"/>
              <a:t>电子书统一成少数几种公共格式，以便降低编码难度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zh-CN" dirty="0" smtClean="0"/>
              <a:t>将</a:t>
            </a:r>
            <a:r>
              <a:rPr lang="zh-CN" altLang="zh-CN" dirty="0"/>
              <a:t>电子书的每个页面都转成图片文件，然后利用图像视图浏览电子书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本</a:t>
            </a:r>
            <a:r>
              <a:rPr lang="zh-CN" altLang="zh-CN" dirty="0" smtClean="0"/>
              <a:t>项目支持</a:t>
            </a:r>
            <a:r>
              <a:rPr lang="zh-CN" altLang="en-US" dirty="0" smtClean="0"/>
              <a:t>三</a:t>
            </a:r>
            <a:r>
              <a:rPr lang="zh-CN" altLang="zh-CN" dirty="0" smtClean="0"/>
              <a:t>种</a:t>
            </a:r>
            <a:r>
              <a:rPr lang="zh-CN" altLang="zh-CN" dirty="0"/>
              <a:t>格式的电子书</a:t>
            </a:r>
            <a:r>
              <a:rPr lang="zh-CN" altLang="zh-CN" dirty="0" smtClean="0"/>
              <a:t>，</a:t>
            </a:r>
            <a:r>
              <a:rPr lang="zh-CN" altLang="en-US" dirty="0" smtClean="0"/>
              <a:t>说明如下：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en-US" altLang="zh-CN" dirty="0" smtClean="0"/>
              <a:t>PDF</a:t>
            </a:r>
            <a:r>
              <a:rPr lang="zh-CN" altLang="en-US" dirty="0" smtClean="0"/>
              <a:t>，</a:t>
            </a:r>
            <a:r>
              <a:rPr lang="zh-CN" altLang="zh-CN" dirty="0" smtClean="0"/>
              <a:t>利用</a:t>
            </a:r>
            <a:r>
              <a:rPr lang="en-US" altLang="zh-CN" dirty="0" smtClean="0"/>
              <a:t>PDF</a:t>
            </a:r>
            <a:r>
              <a:rPr lang="zh-CN" altLang="zh-CN" dirty="0"/>
              <a:t>文件渲染</a:t>
            </a:r>
            <a:r>
              <a:rPr lang="zh-CN" altLang="zh-CN" dirty="0" smtClean="0"/>
              <a:t>器把</a:t>
            </a:r>
            <a:r>
              <a:rPr lang="en-US" altLang="zh-CN" dirty="0"/>
              <a:t>PDF</a:t>
            </a:r>
            <a:r>
              <a:rPr lang="zh-CN" altLang="zh-CN" dirty="0"/>
              <a:t>文件转成图片列表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en-US" altLang="zh-CN" dirty="0" smtClean="0"/>
              <a:t>EPUB</a:t>
            </a:r>
            <a:r>
              <a:rPr lang="zh-CN" altLang="en-US" dirty="0"/>
              <a:t>，使用</a:t>
            </a:r>
            <a:r>
              <a:rPr lang="en-US" altLang="zh-CN" dirty="0" err="1"/>
              <a:t>epub</a:t>
            </a:r>
            <a:r>
              <a:rPr lang="zh-CN" altLang="en-US" dirty="0"/>
              <a:t>库将文档解析为一组网页文件，再通过网页视图</a:t>
            </a:r>
            <a:r>
              <a:rPr lang="zh-CN" altLang="en-US" dirty="0" smtClean="0"/>
              <a:t>浏览。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en-US" altLang="zh-CN" dirty="0" smtClean="0"/>
              <a:t>DJVU</a:t>
            </a:r>
            <a:r>
              <a:rPr lang="zh-CN" altLang="en-US" dirty="0" smtClean="0"/>
              <a:t>，</a:t>
            </a:r>
            <a:r>
              <a:rPr lang="zh-CN" altLang="zh-CN" dirty="0" smtClean="0"/>
              <a:t>引入</a:t>
            </a:r>
            <a:r>
              <a:rPr lang="zh-CN" altLang="zh-CN" dirty="0"/>
              <a:t>第三方的电子书解码库（如</a:t>
            </a:r>
            <a:r>
              <a:rPr lang="en-US" altLang="zh-CN" dirty="0" err="1"/>
              <a:t>Vudroid</a:t>
            </a:r>
            <a:r>
              <a:rPr lang="zh-CN" altLang="zh-CN" dirty="0"/>
              <a:t>），通过</a:t>
            </a:r>
            <a:r>
              <a:rPr lang="en-US" altLang="zh-CN" dirty="0"/>
              <a:t>JNI</a:t>
            </a:r>
            <a:r>
              <a:rPr lang="zh-CN" altLang="zh-CN" dirty="0"/>
              <a:t>技术处理</a:t>
            </a:r>
            <a:r>
              <a:rPr lang="en-US" altLang="zh-CN" dirty="0"/>
              <a:t>DJVU</a:t>
            </a:r>
            <a:r>
              <a:rPr lang="zh-CN" altLang="zh-CN" dirty="0"/>
              <a:t>文件。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84215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电子书</a:t>
            </a:r>
            <a:r>
              <a:rPr lang="zh-CN" altLang="en-US" dirty="0" smtClean="0"/>
              <a:t>阅读器用到的技术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）网页</a:t>
            </a:r>
            <a:r>
              <a:rPr lang="zh-CN" altLang="zh-CN" dirty="0" smtClean="0"/>
              <a:t>视图：</a:t>
            </a:r>
            <a:r>
              <a:rPr lang="en-US" altLang="zh-CN" dirty="0"/>
              <a:t>EPUB</a:t>
            </a:r>
            <a:r>
              <a:rPr lang="zh-CN" altLang="zh-CN" dirty="0"/>
              <a:t>文档</a:t>
            </a:r>
            <a:r>
              <a:rPr lang="zh-CN" altLang="zh-CN" dirty="0" smtClean="0"/>
              <a:t>解析的</a:t>
            </a:r>
            <a:r>
              <a:rPr lang="zh-CN" altLang="zh-CN" dirty="0"/>
              <a:t>网页文件</a:t>
            </a:r>
            <a:r>
              <a:rPr lang="zh-CN" altLang="zh-CN" dirty="0" smtClean="0"/>
              <a:t>，通过</a:t>
            </a:r>
            <a:r>
              <a:rPr lang="zh-CN" altLang="zh-CN" dirty="0"/>
              <a:t>网页视图浏览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）数据库框架</a:t>
            </a:r>
            <a:r>
              <a:rPr lang="en-US" altLang="zh-CN" dirty="0"/>
              <a:t>Room</a:t>
            </a:r>
            <a:r>
              <a:rPr lang="zh-CN" altLang="zh-CN" dirty="0" smtClean="0"/>
              <a:t>：书籍</a:t>
            </a:r>
            <a:r>
              <a:rPr lang="zh-CN" altLang="zh-CN" dirty="0"/>
              <a:t>名称、作者、</a:t>
            </a:r>
            <a:r>
              <a:rPr lang="zh-CN" altLang="zh-CN" dirty="0" smtClean="0"/>
              <a:t>页数统一</a:t>
            </a:r>
            <a:r>
              <a:rPr lang="zh-CN" altLang="zh-CN" dirty="0"/>
              <a:t>保存到数据库中。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</a:t>
            </a:r>
            <a:r>
              <a:rPr lang="en-US" altLang="zh-CN" dirty="0"/>
              <a:t>PDF</a:t>
            </a:r>
            <a:r>
              <a:rPr lang="zh-CN" altLang="zh-CN" dirty="0"/>
              <a:t>文件渲染器：把</a:t>
            </a:r>
            <a:r>
              <a:rPr lang="en-US" altLang="zh-CN" dirty="0"/>
              <a:t>PDF</a:t>
            </a:r>
            <a:r>
              <a:rPr lang="zh-CN" altLang="zh-CN" dirty="0"/>
              <a:t>文件解析为一组</a:t>
            </a:r>
            <a:r>
              <a:rPr lang="zh-CN" altLang="zh-CN" dirty="0" smtClean="0"/>
              <a:t>图片用</a:t>
            </a:r>
            <a:r>
              <a:rPr lang="zh-CN" altLang="zh-CN" dirty="0"/>
              <a:t>到了</a:t>
            </a:r>
            <a:r>
              <a:rPr lang="en-US" altLang="zh-CN" dirty="0" err="1"/>
              <a:t>PdfRenderer</a:t>
            </a:r>
            <a:r>
              <a:rPr lang="zh-CN" altLang="zh-CN" dirty="0"/>
              <a:t>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）贝塞尔曲线</a:t>
            </a:r>
            <a:r>
              <a:rPr lang="zh-CN" altLang="zh-CN" dirty="0" smtClean="0"/>
              <a:t>：需要</a:t>
            </a:r>
            <a:r>
              <a:rPr lang="zh-CN" altLang="zh-CN" dirty="0"/>
              <a:t>运用贝塞尔曲线实现翻书特效。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</a:t>
            </a:r>
            <a:r>
              <a:rPr lang="en-US" altLang="zh-CN" dirty="0"/>
              <a:t>JNI</a:t>
            </a:r>
            <a:r>
              <a:rPr lang="zh-CN" altLang="zh-CN" dirty="0"/>
              <a:t>接口：解析</a:t>
            </a:r>
            <a:r>
              <a:rPr lang="en-US" altLang="zh-CN" dirty="0"/>
              <a:t>DJVU</a:t>
            </a:r>
            <a:r>
              <a:rPr lang="zh-CN" altLang="zh-CN" dirty="0"/>
              <a:t>文件的开源库</a:t>
            </a:r>
            <a:r>
              <a:rPr lang="en-US" altLang="zh-CN" dirty="0" err="1"/>
              <a:t>Vudroid</a:t>
            </a:r>
            <a:r>
              <a:rPr lang="zh-CN" altLang="zh-CN" dirty="0"/>
              <a:t>，其内核是</a:t>
            </a:r>
            <a:r>
              <a:rPr lang="en-US" altLang="zh-CN" dirty="0"/>
              <a:t>C</a:t>
            </a:r>
            <a:r>
              <a:rPr lang="zh-CN" altLang="zh-CN" dirty="0"/>
              <a:t>语言编写的，所以</a:t>
            </a:r>
            <a:r>
              <a:rPr lang="zh-CN" altLang="zh-CN" dirty="0" smtClean="0"/>
              <a:t>要</a:t>
            </a:r>
            <a:r>
              <a:rPr lang="zh-CN" altLang="en-US" dirty="0" smtClean="0"/>
              <a:t>先</a:t>
            </a:r>
            <a:r>
              <a:rPr lang="zh-CN" altLang="zh-CN" dirty="0" smtClean="0"/>
              <a:t>将</a:t>
            </a:r>
            <a:r>
              <a:rPr lang="zh-CN" altLang="zh-CN" dirty="0"/>
              <a:t>其编译为</a:t>
            </a:r>
            <a:r>
              <a:rPr lang="en-US" altLang="zh-CN" dirty="0"/>
              <a:t>so</a:t>
            </a:r>
            <a:r>
              <a:rPr lang="zh-CN" altLang="zh-CN" dirty="0"/>
              <a:t>文件，然后在</a:t>
            </a:r>
            <a:r>
              <a:rPr lang="en-US" altLang="zh-CN" dirty="0"/>
              <a:t>Java</a:t>
            </a:r>
            <a:r>
              <a:rPr lang="zh-CN" altLang="zh-CN" dirty="0"/>
              <a:t>代码中通过</a:t>
            </a:r>
            <a:r>
              <a:rPr lang="en-US" altLang="zh-CN" dirty="0"/>
              <a:t>JNI</a:t>
            </a:r>
            <a:r>
              <a:rPr lang="zh-CN" altLang="zh-CN" dirty="0"/>
              <a:t>接口调用。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6</a:t>
            </a:r>
            <a:r>
              <a:rPr lang="zh-CN" altLang="zh-CN" dirty="0"/>
              <a:t>）图片文件处理</a:t>
            </a:r>
            <a:r>
              <a:rPr lang="zh-CN" altLang="zh-CN" dirty="0" smtClean="0"/>
              <a:t>：</a:t>
            </a:r>
            <a:r>
              <a:rPr lang="zh-CN" altLang="en-US" dirty="0" smtClean="0"/>
              <a:t>解析器会</a:t>
            </a:r>
            <a:r>
              <a:rPr lang="zh-CN" altLang="zh-CN" dirty="0" smtClean="0"/>
              <a:t>把</a:t>
            </a:r>
            <a:r>
              <a:rPr lang="zh-CN" altLang="zh-CN" dirty="0"/>
              <a:t>电子书提取成为一组图片，因此要实现图片文件的保存、打开以及缩放等操作。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7</a:t>
            </a:r>
            <a:r>
              <a:rPr lang="zh-CN" altLang="zh-CN" dirty="0"/>
              <a:t>）输入对话框：修改电子书的名称，需要在弹窗中填入具体</a:t>
            </a:r>
            <a:r>
              <a:rPr lang="zh-CN" altLang="zh-CN" dirty="0" smtClean="0"/>
              <a:t>文本。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203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电子书架的例程介绍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zh-CN" dirty="0" smtClean="0"/>
              <a:t>下面介绍</a:t>
            </a:r>
            <a:r>
              <a:rPr lang="zh-CN" altLang="en-US" dirty="0" smtClean="0"/>
              <a:t>随书</a:t>
            </a:r>
            <a:r>
              <a:rPr lang="zh-CN" altLang="zh-CN" dirty="0" smtClean="0"/>
              <a:t>源码</a:t>
            </a:r>
            <a:r>
              <a:rPr lang="en-US" altLang="zh-CN" dirty="0" smtClean="0"/>
              <a:t>chapter15</a:t>
            </a:r>
            <a:r>
              <a:rPr lang="zh-CN" altLang="zh-CN" dirty="0" smtClean="0"/>
              <a:t>模块</a:t>
            </a:r>
            <a:r>
              <a:rPr lang="zh-CN" altLang="zh-CN" dirty="0"/>
              <a:t>中，与电子书架有关</a:t>
            </a:r>
            <a:r>
              <a:rPr lang="zh-CN" altLang="zh-CN" dirty="0" smtClean="0"/>
              <a:t>的代码：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en-US" altLang="zh-CN" dirty="0"/>
              <a:t>EbookReaderActivity.java</a:t>
            </a:r>
            <a:r>
              <a:rPr lang="zh-CN" altLang="zh-CN" dirty="0"/>
              <a:t>：这是电子书阅读器的书籍列表页面。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en-US" altLang="zh-CN" dirty="0"/>
              <a:t>PdfRenderActivity.java</a:t>
            </a:r>
            <a:r>
              <a:rPr lang="zh-CN" altLang="zh-CN" dirty="0"/>
              <a:t>：这是</a:t>
            </a:r>
            <a:r>
              <a:rPr lang="en-US" altLang="zh-CN" dirty="0"/>
              <a:t>PDF</a:t>
            </a:r>
            <a:r>
              <a:rPr lang="zh-CN" altLang="zh-CN" dirty="0"/>
              <a:t>电子书的阅读页面（</a:t>
            </a:r>
            <a:r>
              <a:rPr lang="en-US" altLang="zh-CN" dirty="0" err="1"/>
              <a:t>ViewPager</a:t>
            </a:r>
            <a:r>
              <a:rPr lang="zh-CN" altLang="zh-CN" dirty="0"/>
              <a:t>翻页）。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</a:t>
            </a:r>
            <a:r>
              <a:rPr lang="en-US" altLang="zh-CN" dirty="0"/>
              <a:t>PdfSlideActivity.java</a:t>
            </a:r>
            <a:r>
              <a:rPr lang="zh-CN" altLang="zh-CN" dirty="0"/>
              <a:t>：这是</a:t>
            </a:r>
            <a:r>
              <a:rPr lang="en-US" altLang="zh-CN" dirty="0"/>
              <a:t>PDF</a:t>
            </a:r>
            <a:r>
              <a:rPr lang="zh-CN" altLang="zh-CN" dirty="0"/>
              <a:t>电子书的阅读页面（平滑翻页）。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</a:t>
            </a:r>
            <a:r>
              <a:rPr lang="en-US" altLang="zh-CN" dirty="0"/>
              <a:t>PdfCurveActivity.java</a:t>
            </a:r>
            <a:r>
              <a:rPr lang="zh-CN" altLang="zh-CN" dirty="0"/>
              <a:t>：这是</a:t>
            </a:r>
            <a:r>
              <a:rPr lang="en-US" altLang="zh-CN" dirty="0"/>
              <a:t>PDF</a:t>
            </a:r>
            <a:r>
              <a:rPr lang="zh-CN" altLang="zh-CN" dirty="0"/>
              <a:t>电子书的阅读页面</a:t>
            </a:r>
            <a:r>
              <a:rPr lang="zh-CN" altLang="zh-CN" dirty="0" smtClean="0"/>
              <a:t>（</a:t>
            </a:r>
            <a:r>
              <a:rPr lang="zh-CN" altLang="en-US" dirty="0" smtClean="0"/>
              <a:t>卷曲</a:t>
            </a:r>
            <a:r>
              <a:rPr lang="zh-CN" altLang="zh-CN" dirty="0" smtClean="0"/>
              <a:t>翻</a:t>
            </a:r>
            <a:r>
              <a:rPr lang="zh-CN" altLang="zh-CN" dirty="0"/>
              <a:t>页）。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</a:t>
            </a:r>
            <a:r>
              <a:rPr lang="en-US" altLang="zh-CN" dirty="0"/>
              <a:t>PdfOpenglActivity.java</a:t>
            </a:r>
            <a:r>
              <a:rPr lang="zh-CN" altLang="zh-CN" dirty="0"/>
              <a:t>：这是</a:t>
            </a:r>
            <a:r>
              <a:rPr lang="en-US" altLang="zh-CN" dirty="0"/>
              <a:t>PDF</a:t>
            </a:r>
            <a:r>
              <a:rPr lang="zh-CN" altLang="zh-CN" dirty="0"/>
              <a:t>电子书的阅读页面</a:t>
            </a:r>
            <a:r>
              <a:rPr lang="zh-CN" altLang="zh-CN" dirty="0" smtClean="0"/>
              <a:t>（</a:t>
            </a:r>
            <a:r>
              <a:rPr lang="en-US" altLang="zh-CN" smtClean="0"/>
              <a:t>OpenGL</a:t>
            </a:r>
            <a:r>
              <a:rPr lang="zh-CN" altLang="zh-CN" smtClean="0"/>
              <a:t>）</a:t>
            </a:r>
            <a:r>
              <a:rPr lang="zh-CN" altLang="zh-CN" dirty="0"/>
              <a:t>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6</a:t>
            </a:r>
            <a:r>
              <a:rPr lang="zh-CN" altLang="zh-CN" dirty="0"/>
              <a:t>）</a:t>
            </a:r>
            <a:r>
              <a:rPr lang="en-US" altLang="zh-CN" dirty="0"/>
              <a:t>DjvuRenderActivity.java</a:t>
            </a:r>
            <a:r>
              <a:rPr lang="zh-CN" altLang="zh-CN" dirty="0"/>
              <a:t>：这是</a:t>
            </a:r>
            <a:r>
              <a:rPr lang="en-US" altLang="zh-CN" dirty="0"/>
              <a:t>DJVU</a:t>
            </a:r>
            <a:r>
              <a:rPr lang="zh-CN" altLang="zh-CN" dirty="0"/>
              <a:t>电子书的阅读</a:t>
            </a:r>
            <a:r>
              <a:rPr lang="zh-CN" altLang="zh-CN" dirty="0" smtClean="0"/>
              <a:t>页面。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7</a:t>
            </a:r>
            <a:r>
              <a:rPr lang="zh-CN" altLang="zh-CN" dirty="0"/>
              <a:t>）</a:t>
            </a:r>
            <a:r>
              <a:rPr lang="en-US" altLang="zh-CN" dirty="0"/>
              <a:t>ImageFragment.java</a:t>
            </a:r>
            <a:r>
              <a:rPr lang="zh-CN" altLang="zh-CN" dirty="0"/>
              <a:t>：这是每页电子书图片的展示碎片。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74356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15.5.3  </a:t>
            </a:r>
            <a:r>
              <a:rPr lang="zh-CN" altLang="en-US" dirty="0" smtClean="0"/>
              <a:t>效果</a:t>
            </a:r>
            <a:r>
              <a:rPr lang="zh-CN" altLang="en-US" dirty="0"/>
              <a:t>展示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57" y="1690688"/>
            <a:ext cx="2210463" cy="435133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500" y="1690688"/>
            <a:ext cx="2210464" cy="43513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44" y="1690688"/>
            <a:ext cx="2210464" cy="43513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07476" y="623283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电子书阅读器的初始界面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564820" y="623055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电子书信息的修改对话框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118234" y="623055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完善书籍信息的电子书架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82207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DJVU</a:t>
            </a:r>
            <a:r>
              <a:rPr lang="zh-CN" altLang="en-US" dirty="0" smtClean="0"/>
              <a:t>文件的阅览效果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571425" y="6187423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DJVU</a:t>
            </a:r>
            <a:r>
              <a:rPr lang="zh-CN" altLang="zh-CN" dirty="0"/>
              <a:t>文件的阅览效果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003248" y="6187423"/>
            <a:ext cx="241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DJVU</a:t>
            </a:r>
            <a:r>
              <a:rPr lang="zh-CN" altLang="zh-CN" dirty="0"/>
              <a:t>文件的阅览</a:t>
            </a:r>
            <a:r>
              <a:rPr lang="zh-CN" altLang="zh-CN" dirty="0" smtClean="0"/>
              <a:t>效果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51" y="1690688"/>
            <a:ext cx="2549888" cy="4351338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873" y="1690688"/>
            <a:ext cx="2635091" cy="449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29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15.6  </a:t>
            </a:r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本章主要介绍了</a:t>
            </a:r>
            <a:r>
              <a:rPr lang="en-US" altLang="zh-CN" dirty="0"/>
              <a:t>App</a:t>
            </a:r>
            <a:r>
              <a:rPr lang="zh-CN" altLang="zh-CN" dirty="0"/>
              <a:t>开发用到的手机阅读技术，</a:t>
            </a:r>
            <a:r>
              <a:rPr lang="zh-CN" altLang="zh-CN" dirty="0" smtClean="0"/>
              <a:t>包括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zh-CN" dirty="0"/>
              <a:t>浏览网页（打开本地网页、网页浏览器、浏览</a:t>
            </a:r>
            <a:r>
              <a:rPr lang="en-US" altLang="zh-CN" dirty="0"/>
              <a:t>EPUB</a:t>
            </a:r>
            <a:r>
              <a:rPr lang="zh-CN" altLang="zh-CN" dirty="0"/>
              <a:t>文档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浏览</a:t>
            </a:r>
            <a:r>
              <a:rPr lang="en-US" altLang="zh-CN" dirty="0"/>
              <a:t>PDF</a:t>
            </a:r>
            <a:r>
              <a:rPr lang="zh-CN" altLang="zh-CN" dirty="0"/>
              <a:t>文档（</a:t>
            </a:r>
            <a:r>
              <a:rPr lang="en-US" altLang="zh-CN" dirty="0"/>
              <a:t>PDF</a:t>
            </a:r>
            <a:r>
              <a:rPr lang="zh-CN" altLang="zh-CN" dirty="0"/>
              <a:t>文件渲染器、实现平滑翻书效果、实现卷曲翻书动画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浏览</a:t>
            </a:r>
            <a:r>
              <a:rPr lang="en-US" altLang="zh-CN" dirty="0"/>
              <a:t>Office</a:t>
            </a:r>
            <a:r>
              <a:rPr lang="zh-CN" altLang="zh-CN" dirty="0"/>
              <a:t>文档（利用</a:t>
            </a:r>
            <a:r>
              <a:rPr lang="en-US" altLang="zh-CN" dirty="0"/>
              <a:t>POI</a:t>
            </a:r>
            <a:r>
              <a:rPr lang="zh-CN" altLang="zh-CN" dirty="0"/>
              <a:t>库浏览</a:t>
            </a:r>
            <a:r>
              <a:rPr lang="en-US" altLang="zh-CN" dirty="0"/>
              <a:t>Word</a:t>
            </a:r>
            <a:r>
              <a:rPr lang="zh-CN" altLang="zh-CN" dirty="0"/>
              <a:t>文档，结合前后端浏览</a:t>
            </a:r>
            <a:r>
              <a:rPr lang="en-US" altLang="zh-CN" dirty="0"/>
              <a:t>PPT</a:t>
            </a:r>
            <a:r>
              <a:rPr lang="zh-CN" altLang="zh-CN" dirty="0"/>
              <a:t>文件，利用</a:t>
            </a:r>
            <a:r>
              <a:rPr lang="en-US" altLang="zh-CN" dirty="0"/>
              <a:t>TBS</a:t>
            </a:r>
            <a:r>
              <a:rPr lang="zh-CN" altLang="zh-CN" dirty="0"/>
              <a:t>浏览各种文档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JNI</a:t>
            </a:r>
            <a:r>
              <a:rPr lang="zh-CN" altLang="zh-CN" dirty="0"/>
              <a:t>开发（</a:t>
            </a:r>
            <a:r>
              <a:rPr lang="en-US" altLang="zh-CN" dirty="0"/>
              <a:t>NDK</a:t>
            </a:r>
            <a:r>
              <a:rPr lang="zh-CN" altLang="zh-CN" dirty="0"/>
              <a:t>环境搭建、创建</a:t>
            </a:r>
            <a:r>
              <a:rPr lang="en-US" altLang="zh-CN" dirty="0"/>
              <a:t>JNI</a:t>
            </a:r>
            <a:r>
              <a:rPr lang="zh-CN" altLang="zh-CN" dirty="0"/>
              <a:t>接口、</a:t>
            </a:r>
            <a:r>
              <a:rPr lang="en-US" altLang="zh-CN" dirty="0"/>
              <a:t>JNI</a:t>
            </a:r>
            <a:r>
              <a:rPr lang="zh-CN" altLang="zh-CN" dirty="0"/>
              <a:t>实现加解密、采取</a:t>
            </a:r>
            <a:r>
              <a:rPr lang="en-US" altLang="zh-CN" dirty="0" err="1"/>
              <a:t>CMake</a:t>
            </a:r>
            <a:r>
              <a:rPr lang="zh-CN" altLang="zh-CN" dirty="0"/>
              <a:t>编译方式）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最后</a:t>
            </a:r>
            <a:r>
              <a:rPr lang="zh-CN" altLang="zh-CN" dirty="0"/>
              <a:t>设计了一个实战项目 “笔墨飘香之电子书架”，在该项目的</a:t>
            </a:r>
            <a:r>
              <a:rPr lang="en-US" altLang="zh-CN" dirty="0"/>
              <a:t>App</a:t>
            </a:r>
            <a:r>
              <a:rPr lang="zh-CN" altLang="zh-CN" dirty="0"/>
              <a:t>编码中，综合运用了本章介绍的手机阅读技术。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59996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本章的学成目标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通过本章的学习，读者应该能够掌握</a:t>
            </a:r>
            <a:r>
              <a:rPr lang="zh-CN" altLang="zh-CN" dirty="0" smtClean="0"/>
              <a:t>以下</a:t>
            </a:r>
            <a:r>
              <a:rPr lang="en-US" altLang="zh-CN" dirty="0" smtClean="0"/>
              <a:t>4</a:t>
            </a:r>
            <a:r>
              <a:rPr lang="zh-CN" altLang="zh-CN" dirty="0" smtClean="0"/>
              <a:t>种</a:t>
            </a:r>
            <a:r>
              <a:rPr lang="zh-CN" altLang="zh-CN" dirty="0"/>
              <a:t>开发技能：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）学会使用网页视图打开本地网页和在线网站。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）学会针对</a:t>
            </a:r>
            <a:r>
              <a:rPr lang="en-US" altLang="zh-CN" dirty="0"/>
              <a:t>PDF</a:t>
            </a:r>
            <a:r>
              <a:rPr lang="zh-CN" altLang="zh-CN" dirty="0"/>
              <a:t>文件的几种浏览方式。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）学会结合服务端在</a:t>
            </a:r>
            <a:r>
              <a:rPr lang="en-US" altLang="zh-CN" dirty="0"/>
              <a:t>App</a:t>
            </a:r>
            <a:r>
              <a:rPr lang="zh-CN" altLang="zh-CN" dirty="0"/>
              <a:t>上打开</a:t>
            </a:r>
            <a:r>
              <a:rPr lang="en-US" altLang="zh-CN" dirty="0"/>
              <a:t>Office</a:t>
            </a:r>
            <a:r>
              <a:rPr lang="zh-CN" altLang="zh-CN" dirty="0"/>
              <a:t>文档。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）学会实现</a:t>
            </a:r>
            <a:r>
              <a:rPr lang="en-US" altLang="zh-CN" dirty="0"/>
              <a:t>JNI</a:t>
            </a:r>
            <a:r>
              <a:rPr lang="zh-CN" altLang="zh-CN" dirty="0"/>
              <a:t>接口的编码、编译及其调用。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56047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zh-CN" dirty="0"/>
              <a:t>实现一个简单的网页浏览器。</a:t>
            </a:r>
          </a:p>
          <a:p>
            <a:r>
              <a:rPr lang="en-US" altLang="zh-CN" dirty="0"/>
              <a:t>2. </a:t>
            </a:r>
            <a:r>
              <a:rPr lang="zh-CN" altLang="zh-CN" dirty="0"/>
              <a:t>利用</a:t>
            </a:r>
            <a:r>
              <a:rPr lang="en-US" altLang="zh-CN" dirty="0"/>
              <a:t>JNI</a:t>
            </a:r>
            <a:r>
              <a:rPr lang="zh-CN" altLang="zh-CN" dirty="0"/>
              <a:t>技术在</a:t>
            </a:r>
            <a:r>
              <a:rPr lang="en-US" altLang="zh-CN" dirty="0"/>
              <a:t>App</a:t>
            </a:r>
            <a:r>
              <a:rPr lang="zh-CN" altLang="zh-CN" dirty="0"/>
              <a:t>工程中集成</a:t>
            </a:r>
            <a:r>
              <a:rPr lang="en-US" altLang="zh-CN" dirty="0"/>
              <a:t>C/C++</a:t>
            </a:r>
            <a:r>
              <a:rPr lang="zh-CN" altLang="zh-CN" dirty="0"/>
              <a:t>代码。</a:t>
            </a:r>
          </a:p>
          <a:p>
            <a:r>
              <a:rPr lang="en-US" altLang="zh-CN" dirty="0"/>
              <a:t>3. </a:t>
            </a:r>
            <a:r>
              <a:rPr lang="zh-CN" altLang="zh-CN" dirty="0"/>
              <a:t>综合运用手机阅读技术实现一个电子书阅读</a:t>
            </a:r>
            <a:r>
              <a:rPr lang="en-US" altLang="zh-CN" dirty="0"/>
              <a:t>App</a:t>
            </a:r>
            <a:r>
              <a:rPr lang="zh-CN" altLang="zh-CN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1859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加载资产网页的效果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328" y="1825625"/>
            <a:ext cx="4737343" cy="4351338"/>
          </a:xfrm>
        </p:spPr>
      </p:pic>
    </p:spTree>
    <p:extLst>
      <p:ext uri="{BB962C8B-B14F-4D97-AF65-F5344CB8AC3E}">
        <p14:creationId xmlns:p14="http://schemas.microsoft.com/office/powerpoint/2010/main" val="338762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加载全景网页的效果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613" y="1690688"/>
            <a:ext cx="2210463" cy="4351338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852" y="1690688"/>
            <a:ext cx="2208665" cy="434779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23613" y="627951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加载全景网页的界面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985359" y="627900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挪动</a:t>
            </a:r>
            <a:r>
              <a:rPr lang="zh-CN" altLang="zh-CN" dirty="0" smtClean="0"/>
              <a:t>全景</a:t>
            </a:r>
            <a:r>
              <a:rPr lang="zh-CN" altLang="zh-CN" dirty="0"/>
              <a:t>网页的界面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546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15.1.2  </a:t>
            </a:r>
            <a:r>
              <a:rPr lang="zh-CN" altLang="en-US" dirty="0" smtClean="0"/>
              <a:t>网页浏览器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zh-CN" dirty="0"/>
              <a:t>下面说明</a:t>
            </a:r>
            <a:r>
              <a:rPr lang="en-US" altLang="zh-CN" dirty="0" err="1"/>
              <a:t>WebView</a:t>
            </a:r>
            <a:r>
              <a:rPr lang="zh-CN" altLang="zh-CN" dirty="0"/>
              <a:t>的常用方法。</a:t>
            </a:r>
          </a:p>
          <a:p>
            <a:pPr lvl="1"/>
            <a:r>
              <a:rPr lang="en-US" altLang="zh-CN" dirty="0" err="1"/>
              <a:t>loadUrl</a:t>
            </a:r>
            <a:r>
              <a:rPr lang="zh-CN" altLang="zh-CN" dirty="0"/>
              <a:t>：加载指定的</a:t>
            </a:r>
            <a:r>
              <a:rPr lang="en-US" altLang="zh-CN" dirty="0" smtClean="0"/>
              <a:t>URL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pPr lvl="1"/>
            <a:r>
              <a:rPr lang="en-US" altLang="zh-CN" dirty="0" err="1"/>
              <a:t>getSettings</a:t>
            </a:r>
            <a:r>
              <a:rPr lang="zh-CN" altLang="zh-CN" dirty="0"/>
              <a:t>：获取浏览器的网页设置信息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pPr lvl="1"/>
            <a:r>
              <a:rPr lang="en-US" altLang="zh-CN" dirty="0" err="1" smtClean="0"/>
              <a:t>setWebViewClient</a:t>
            </a:r>
            <a:r>
              <a:rPr lang="zh-CN" altLang="zh-CN" dirty="0"/>
              <a:t>：设置网页视图的网页浏览客户端</a:t>
            </a:r>
            <a:r>
              <a:rPr lang="en-US" altLang="zh-CN" dirty="0" err="1" smtClean="0"/>
              <a:t>WebViewClient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pPr lvl="1"/>
            <a:r>
              <a:rPr lang="en-US" altLang="zh-CN" dirty="0" err="1"/>
              <a:t>setWebChromeClient</a:t>
            </a:r>
            <a:r>
              <a:rPr lang="zh-CN" altLang="zh-CN" dirty="0"/>
              <a:t>：设置浏览器的网页交互客户端</a:t>
            </a:r>
            <a:r>
              <a:rPr lang="en-US" altLang="zh-CN" dirty="0" err="1"/>
              <a:t>WebChromeClient</a:t>
            </a:r>
            <a:r>
              <a:rPr lang="zh-CN" altLang="zh-CN" dirty="0"/>
              <a:t>。</a:t>
            </a:r>
          </a:p>
          <a:p>
            <a:pPr lvl="1"/>
            <a:r>
              <a:rPr lang="en-US" altLang="zh-CN" dirty="0" err="1" smtClean="0"/>
              <a:t>canGoBack</a:t>
            </a:r>
            <a:r>
              <a:rPr lang="zh-CN" altLang="zh-CN" dirty="0"/>
              <a:t>：判断页面能否返回。</a:t>
            </a:r>
          </a:p>
          <a:p>
            <a:pPr lvl="1"/>
            <a:r>
              <a:rPr lang="en-US" altLang="zh-CN" dirty="0" err="1"/>
              <a:t>goBack</a:t>
            </a:r>
            <a:r>
              <a:rPr lang="zh-CN" altLang="zh-CN" dirty="0"/>
              <a:t>：返回上一个页面。</a:t>
            </a:r>
          </a:p>
          <a:p>
            <a:pPr lvl="1"/>
            <a:r>
              <a:rPr lang="en-US" altLang="zh-CN" dirty="0" err="1"/>
              <a:t>canGoForward</a:t>
            </a:r>
            <a:r>
              <a:rPr lang="zh-CN" altLang="zh-CN" dirty="0"/>
              <a:t>：判断页面能否前进。</a:t>
            </a:r>
          </a:p>
          <a:p>
            <a:pPr lvl="1"/>
            <a:r>
              <a:rPr lang="en-US" altLang="zh-CN" dirty="0" err="1"/>
              <a:t>goForward</a:t>
            </a:r>
            <a:r>
              <a:rPr lang="zh-CN" altLang="zh-CN" dirty="0"/>
              <a:t>：前进到下一个页面。</a:t>
            </a:r>
          </a:p>
          <a:p>
            <a:pPr lvl="1"/>
            <a:r>
              <a:rPr lang="en-US" altLang="zh-CN" dirty="0"/>
              <a:t>reload</a:t>
            </a:r>
            <a:r>
              <a:rPr lang="zh-CN" altLang="zh-CN" dirty="0"/>
              <a:t>：重新加载页面。</a:t>
            </a:r>
          </a:p>
          <a:p>
            <a:pPr lvl="1"/>
            <a:r>
              <a:rPr lang="en-US" altLang="zh-CN" dirty="0" err="1"/>
              <a:t>stopLoading</a:t>
            </a:r>
            <a:r>
              <a:rPr lang="zh-CN" altLang="zh-CN" dirty="0"/>
              <a:t>：停止加载页面。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08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如何使用</a:t>
            </a:r>
            <a:r>
              <a:rPr lang="en-US" altLang="zh-CN" dirty="0" err="1"/>
              <a:t>WebSettings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WebSettings</a:t>
            </a:r>
            <a:r>
              <a:rPr lang="zh-CN" altLang="zh-CN" dirty="0"/>
              <a:t>用于管理网页视图的加载属性，指明了什么该做、什么不该做</a:t>
            </a:r>
            <a:r>
              <a:rPr lang="zh-CN" altLang="zh-CN" dirty="0" smtClean="0"/>
              <a:t>。</a:t>
            </a:r>
            <a:r>
              <a:rPr lang="zh-CN" altLang="zh-CN" dirty="0"/>
              <a:t>下面是</a:t>
            </a:r>
            <a:r>
              <a:rPr lang="en-US" altLang="zh-CN" dirty="0" err="1"/>
              <a:t>WebSettings</a:t>
            </a:r>
            <a:r>
              <a:rPr lang="zh-CN" altLang="zh-CN" dirty="0"/>
              <a:t>的常用设置方法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en-US" altLang="zh-CN" dirty="0" err="1"/>
              <a:t>setLoadsImagesAutomatically</a:t>
            </a:r>
            <a:r>
              <a:rPr lang="zh-CN" altLang="zh-CN" dirty="0"/>
              <a:t>：设置是否自动加载图片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en-US" altLang="zh-CN" dirty="0" err="1"/>
              <a:t>setJavaScriptEnabled</a:t>
            </a:r>
            <a:r>
              <a:rPr lang="zh-CN" altLang="zh-CN" dirty="0"/>
              <a:t>：设置是否支持</a:t>
            </a:r>
            <a:r>
              <a:rPr lang="en-US" altLang="zh-CN" dirty="0"/>
              <a:t>JavaScript</a:t>
            </a:r>
            <a:r>
              <a:rPr lang="zh-CN" altLang="zh-CN" dirty="0"/>
              <a:t>。</a:t>
            </a:r>
          </a:p>
          <a:p>
            <a:pPr lvl="1"/>
            <a:r>
              <a:rPr lang="en-US" altLang="zh-CN" dirty="0" err="1"/>
              <a:t>setSupportZoom</a:t>
            </a:r>
            <a:r>
              <a:rPr lang="zh-CN" altLang="zh-CN" dirty="0"/>
              <a:t>：设置是否支持页面缩放。</a:t>
            </a:r>
          </a:p>
          <a:p>
            <a:pPr lvl="1"/>
            <a:r>
              <a:rPr lang="en-US" altLang="zh-CN" dirty="0" err="1"/>
              <a:t>setBuiltInZoomControls</a:t>
            </a:r>
            <a:r>
              <a:rPr lang="zh-CN" altLang="zh-CN" dirty="0"/>
              <a:t>：设置是否出现缩放工具。</a:t>
            </a:r>
          </a:p>
          <a:p>
            <a:pPr lvl="1"/>
            <a:r>
              <a:rPr lang="en-US" altLang="zh-CN" dirty="0" err="1"/>
              <a:t>setAppCacheEnabled</a:t>
            </a:r>
            <a:r>
              <a:rPr lang="zh-CN" altLang="zh-CN" dirty="0"/>
              <a:t>：设置是否启用</a:t>
            </a:r>
            <a:r>
              <a:rPr lang="en-US" altLang="zh-CN" dirty="0"/>
              <a:t>App</a:t>
            </a:r>
            <a:r>
              <a:rPr lang="zh-CN" altLang="zh-CN" dirty="0"/>
              <a:t>缓存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en-US" altLang="zh-CN" dirty="0" err="1"/>
              <a:t>setAllowFileAccess</a:t>
            </a:r>
            <a:r>
              <a:rPr lang="zh-CN" altLang="zh-CN" dirty="0"/>
              <a:t>：设置是否允许访问</a:t>
            </a:r>
            <a:r>
              <a:rPr lang="zh-CN" altLang="zh-CN" dirty="0" smtClean="0"/>
              <a:t>文件</a:t>
            </a:r>
            <a:r>
              <a:rPr lang="zh-CN" altLang="en-US" dirty="0"/>
              <a:t>。</a:t>
            </a:r>
            <a:endParaRPr lang="en-US" altLang="zh-CN" dirty="0" smtClean="0"/>
          </a:p>
          <a:p>
            <a:pPr lvl="1"/>
            <a:r>
              <a:rPr lang="en-US" altLang="zh-CN" dirty="0" err="1"/>
              <a:t>setDatabaseEnabled</a:t>
            </a:r>
            <a:r>
              <a:rPr lang="zh-CN" altLang="zh-CN" dirty="0"/>
              <a:t>：设置是否启用数据库。</a:t>
            </a:r>
          </a:p>
          <a:p>
            <a:pPr lvl="1"/>
            <a:r>
              <a:rPr lang="en-US" altLang="zh-CN" dirty="0" err="1"/>
              <a:t>setDomStorageEnabled</a:t>
            </a:r>
            <a:r>
              <a:rPr lang="zh-CN" altLang="zh-CN" dirty="0"/>
              <a:t>：设置是否启用本地存储。</a:t>
            </a:r>
          </a:p>
          <a:p>
            <a:pPr lvl="1"/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1927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4005</Words>
  <Application>Microsoft Office PowerPoint</Application>
  <PresentationFormat>宽屏</PresentationFormat>
  <Paragraphs>305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5" baseType="lpstr">
      <vt:lpstr>黑体</vt:lpstr>
      <vt:lpstr>宋体</vt:lpstr>
      <vt:lpstr>Arial</vt:lpstr>
      <vt:lpstr>Calibri</vt:lpstr>
      <vt:lpstr>Calibri Light</vt:lpstr>
      <vt:lpstr>Times New Roman</vt:lpstr>
      <vt:lpstr>Office 主题</vt:lpstr>
      <vt:lpstr>第15章  手机阅读</vt:lpstr>
      <vt:lpstr>本章简介</vt:lpstr>
      <vt:lpstr>本章目录</vt:lpstr>
      <vt:lpstr>15.1  浏览网页</vt:lpstr>
      <vt:lpstr>15.1.1  打开本地网页</vt:lpstr>
      <vt:lpstr>加载资产网页的效果</vt:lpstr>
      <vt:lpstr>加载全景网页的效果</vt:lpstr>
      <vt:lpstr>15.1.2  网页浏览器</vt:lpstr>
      <vt:lpstr>如何使用WebSettings</vt:lpstr>
      <vt:lpstr>如何使用WebViewClient</vt:lpstr>
      <vt:lpstr>如何使用WebChromeClient</vt:lpstr>
      <vt:lpstr>网页浏览器的演示效果</vt:lpstr>
      <vt:lpstr>15.1.3  浏览EPUB文档</vt:lpstr>
      <vt:lpstr>浏览EPUB文档的效果</vt:lpstr>
      <vt:lpstr>15.2  浏览PDF文件</vt:lpstr>
      <vt:lpstr>15.2.1  PDF文件渲染器</vt:lpstr>
      <vt:lpstr>如何使用PdfRenderer.Page</vt:lpstr>
      <vt:lpstr>PDF文件的渲染效果</vt:lpstr>
      <vt:lpstr>15.2.2  实现平滑翻书效果</vt:lpstr>
      <vt:lpstr>如何实现书页视图</vt:lpstr>
      <vt:lpstr>如何实现滑动视图</vt:lpstr>
      <vt:lpstr>平滑翻书的界面效果</vt:lpstr>
      <vt:lpstr>15.2.3  实现卷曲翻书动画</vt:lpstr>
      <vt:lpstr>各界线的区间端点</vt:lpstr>
      <vt:lpstr>卷曲翻书的界面效果</vt:lpstr>
      <vt:lpstr>15.3  浏览Office文档</vt:lpstr>
      <vt:lpstr>15.3.1  利用POI库浏览Word文档</vt:lpstr>
      <vt:lpstr>解析Word文档的步骤</vt:lpstr>
      <vt:lpstr>Word和Excel的在线浏览效果</vt:lpstr>
      <vt:lpstr>15.3.2  结合前后端浏览PPT文件</vt:lpstr>
      <vt:lpstr>幻灯片文档的在线浏览效果</vt:lpstr>
      <vt:lpstr>15.3.3  利用TBS浏览各种文档</vt:lpstr>
      <vt:lpstr>App集成TBS的步骤</vt:lpstr>
      <vt:lpstr>TBS的文档浏览效果</vt:lpstr>
      <vt:lpstr>15.4  JNI开发</vt:lpstr>
      <vt:lpstr>15.4.1  NDK环境搭建</vt:lpstr>
      <vt:lpstr>NDK环境的搭建步骤</vt:lpstr>
      <vt:lpstr>NDK安装目录的设置界面</vt:lpstr>
      <vt:lpstr>如何给模块添加JNI支持</vt:lpstr>
      <vt:lpstr>15.4.2  创建JNI接口</vt:lpstr>
      <vt:lpstr>JNI开发的具体步骤</vt:lpstr>
      <vt:lpstr>Android.mk的编译规则</vt:lpstr>
      <vt:lpstr>JNI方法的调用结果</vt:lpstr>
      <vt:lpstr>15.4.3  JNI实现加解密</vt:lpstr>
      <vt:lpstr>JNI实现加解密的效果</vt:lpstr>
      <vt:lpstr>15.4.4  采取CMake编译方式</vt:lpstr>
      <vt:lpstr>CMake文件的配置规则</vt:lpstr>
      <vt:lpstr>15.5  实战项目：笔墨飘香之电子书架</vt:lpstr>
      <vt:lpstr>15.5.1  需求描述</vt:lpstr>
      <vt:lpstr>QQ阅读的书架管理</vt:lpstr>
      <vt:lpstr>15.5.2  功能分析</vt:lpstr>
      <vt:lpstr>电子书阅读器用到的技术</vt:lpstr>
      <vt:lpstr>电子书架的例程介绍</vt:lpstr>
      <vt:lpstr>15.5.3  效果展示</vt:lpstr>
      <vt:lpstr>DJVU文件的阅览效果</vt:lpstr>
      <vt:lpstr>15.6  小结</vt:lpstr>
      <vt:lpstr>本章的学成目标</vt:lpstr>
      <vt:lpstr>动手练习</vt:lpstr>
    </vt:vector>
  </TitlesOfParts>
  <Company>P R 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Lenovo</cp:lastModifiedBy>
  <cp:revision>101</cp:revision>
  <dcterms:created xsi:type="dcterms:W3CDTF">2020-09-05T11:14:52Z</dcterms:created>
  <dcterms:modified xsi:type="dcterms:W3CDTF">2022-06-18T15:22:07Z</dcterms:modified>
</cp:coreProperties>
</file>